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4" r:id="rId25"/>
    <p:sldId id="283" r:id="rId26"/>
    <p:sldId id="281" r:id="rId27"/>
    <p:sldId id="282" r:id="rId28"/>
    <p:sldId id="285" r:id="rId29"/>
    <p:sldId id="286" r:id="rId30"/>
    <p:sldId id="287" r:id="rId31"/>
    <p:sldId id="289" r:id="rId32"/>
    <p:sldId id="288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0000FF"/>
    <a:srgbClr val="FF66FF"/>
    <a:srgbClr val="FFFF66"/>
    <a:srgbClr val="0099FF"/>
    <a:srgbClr val="00FFFF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44" autoAdjust="0"/>
    <p:restoredTop sz="94660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E8114-0E3A-4B74-8178-DEB8478117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00C04-8042-47E9-B150-3BA03361CC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5440E2-11AA-4DF6-A58C-0DABCADEA1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496657-A5F1-4637-8C15-82C83C2D7B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92097E-A93B-4822-9508-CF3EB12C201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EE646-02A0-4E99-8F0B-5477E701973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EA00A-4AAD-410C-9156-7416BA71DD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43CC4-D07E-412B-BC23-B2F16CF23D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097A1F-120E-4101-B101-67563BC305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3B83B-A8DA-4A1E-99C6-A7D08E8F74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F8E53-BF05-4148-86FB-7FDC81DCC6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0E2D52E-ECE5-4ABB-B9FC-6A9DDB1EF4D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F37073-12A5-4B59-9D07-72338B0B063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2.xml"/><Relationship Id="rId18" Type="http://schemas.openxmlformats.org/officeDocument/2006/relationships/slide" Target="slide23.xml"/><Relationship Id="rId26" Type="http://schemas.openxmlformats.org/officeDocument/2006/relationships/slide" Target="slide21.xml"/><Relationship Id="rId3" Type="http://schemas.openxmlformats.org/officeDocument/2006/relationships/slide" Target="slide9.xml"/><Relationship Id="rId21" Type="http://schemas.openxmlformats.org/officeDocument/2006/relationships/slide" Target="slide26.xml"/><Relationship Id="rId7" Type="http://schemas.openxmlformats.org/officeDocument/2006/relationships/slide" Target="slide4.xml"/><Relationship Id="rId12" Type="http://schemas.openxmlformats.org/officeDocument/2006/relationships/slide" Target="slide11.xml"/><Relationship Id="rId17" Type="http://schemas.openxmlformats.org/officeDocument/2006/relationships/slide" Target="slide19.xml"/><Relationship Id="rId25" Type="http://schemas.openxmlformats.org/officeDocument/2006/relationships/slide" Target="slide32.xml"/><Relationship Id="rId2" Type="http://schemas.openxmlformats.org/officeDocument/2006/relationships/slide" Target="slide3.xml"/><Relationship Id="rId16" Type="http://schemas.openxmlformats.org/officeDocument/2006/relationships/slide" Target="slide18.xml"/><Relationship Id="rId20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8.xml"/><Relationship Id="rId11" Type="http://schemas.openxmlformats.org/officeDocument/2006/relationships/slide" Target="slide10.xml"/><Relationship Id="rId24" Type="http://schemas.openxmlformats.org/officeDocument/2006/relationships/slide" Target="slide31.xml"/><Relationship Id="rId5" Type="http://schemas.openxmlformats.org/officeDocument/2006/relationships/slide" Target="slide22.xml"/><Relationship Id="rId15" Type="http://schemas.openxmlformats.org/officeDocument/2006/relationships/slide" Target="slide17.xml"/><Relationship Id="rId23" Type="http://schemas.openxmlformats.org/officeDocument/2006/relationships/slide" Target="slide30.xml"/><Relationship Id="rId10" Type="http://schemas.openxmlformats.org/officeDocument/2006/relationships/slide" Target="slide7.xml"/><Relationship Id="rId19" Type="http://schemas.openxmlformats.org/officeDocument/2006/relationships/slide" Target="slide24.xml"/><Relationship Id="rId4" Type="http://schemas.openxmlformats.org/officeDocument/2006/relationships/slide" Target="slide15.xml"/><Relationship Id="rId9" Type="http://schemas.openxmlformats.org/officeDocument/2006/relationships/slide" Target="slide6.xml"/><Relationship Id="rId14" Type="http://schemas.openxmlformats.org/officeDocument/2006/relationships/slide" Target="slide13.xml"/><Relationship Id="rId22" Type="http://schemas.openxmlformats.org/officeDocument/2006/relationships/slide" Target="slide2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gif"/><Relationship Id="rId7" Type="http://schemas.openxmlformats.org/officeDocument/2006/relationships/slide" Target="slide2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10" Type="http://schemas.openxmlformats.org/officeDocument/2006/relationships/image" Target="../media/image10.png"/><Relationship Id="rId4" Type="http://schemas.openxmlformats.org/officeDocument/2006/relationships/image" Target="../media/image5.gif"/><Relationship Id="rId9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12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hyperlink" Target="http://img-fotki.yandex.ru/get/4809/valenta-mog.ce/0_680bf_25e5fab0_orig.jpg" TargetMode="External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slide" Target="slide2.xml"/><Relationship Id="rId9" Type="http://schemas.openxmlformats.org/officeDocument/2006/relationships/hyperlink" Target="http://img-fotki.yandex.ru/get/5814/119528728.bae/0_9c957_c5210826_XL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12" Type="http://schemas.openxmlformats.org/officeDocument/2006/relationships/image" Target="../media/image26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hyperlink" Target="http://user.vse42.ru/files/ui-4f06a04ed055a7.34228469.jpeg" TargetMode="External"/><Relationship Id="rId5" Type="http://schemas.openxmlformats.org/officeDocument/2006/relationships/slide" Target="slide2.xml"/><Relationship Id="rId10" Type="http://schemas.openxmlformats.org/officeDocument/2006/relationships/image" Target="../media/image25.jpeg"/><Relationship Id="rId4" Type="http://schemas.openxmlformats.org/officeDocument/2006/relationships/image" Target="../media/image21.jpeg"/><Relationship Id="rId9" Type="http://schemas.openxmlformats.org/officeDocument/2006/relationships/hyperlink" Target="http://www.marimedia.ru/thumbs/media/logos/11859.jpg;190x190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10" Type="http://schemas.openxmlformats.org/officeDocument/2006/relationships/image" Target="../media/image34.gif"/><Relationship Id="rId4" Type="http://schemas.openxmlformats.org/officeDocument/2006/relationships/slide" Target="slide2.xml"/><Relationship Id="rId9" Type="http://schemas.openxmlformats.org/officeDocument/2006/relationships/image" Target="../media/image33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openxmlformats.org/officeDocument/2006/relationships/hyperlink" Target="http://monro-design.ru/wp-content/uploads/2011/05/32.png" TargetMode="External"/><Relationship Id="rId7" Type="http://schemas.openxmlformats.org/officeDocument/2006/relationships/hyperlink" Target="http://www.clker.com/cliparts/m/o/a/1/B/5/ruler-hi.png" TargetMode="External"/><Relationship Id="rId12" Type="http://schemas.openxmlformats.org/officeDocument/2006/relationships/image" Target="../media/image4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openxmlformats.org/officeDocument/2006/relationships/hyperlink" Target="http://www.clipartpal.com/_thumbs/pd/education/notebook_blue.png" TargetMode="External"/><Relationship Id="rId15" Type="http://schemas.openxmlformats.org/officeDocument/2006/relationships/image" Target="../media/image42.png"/><Relationship Id="rId10" Type="http://schemas.openxmlformats.org/officeDocument/2006/relationships/image" Target="../media/image38.jpeg"/><Relationship Id="rId4" Type="http://schemas.openxmlformats.org/officeDocument/2006/relationships/image" Target="../media/image35.png"/><Relationship Id="rId9" Type="http://schemas.openxmlformats.org/officeDocument/2006/relationships/hyperlink" Target="http://i.allday.ru/uploads/posts/2008-10/1225414424_avosedn020.jpg" TargetMode="External"/><Relationship Id="rId14" Type="http://schemas.openxmlformats.org/officeDocument/2006/relationships/hyperlink" Target="http://www.teacherweb.com/HI/KahaluuElementary/Trela/pencil-facing-right.png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4612/91024863.201/0_bdb95_4ecdfd20_XL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4612/91024863.201/0_bdb95_4ecdfd20_XL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6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slide" Target="slide2.xml"/><Relationship Id="rId4" Type="http://schemas.openxmlformats.org/officeDocument/2006/relationships/image" Target="../media/image7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onstopgifs.com/animated-gifs/cartoons/cartoons-animated-gif-005.gif" TargetMode="External"/><Relationship Id="rId13" Type="http://schemas.openxmlformats.org/officeDocument/2006/relationships/hyperlink" Target="http://us.cdn4.123rf.com/168nwm/all32/all321003/all32100300034/6673930-bunch-of-bananas-isolated-on-white-background.jpg" TargetMode="External"/><Relationship Id="rId18" Type="http://schemas.openxmlformats.org/officeDocument/2006/relationships/hyperlink" Target="http://www.executive-chair.org/wp-content/uploads/2011/05/Chair.jpg" TargetMode="External"/><Relationship Id="rId3" Type="http://schemas.openxmlformats.org/officeDocument/2006/relationships/hyperlink" Target="http://www.joblack59.com/HMS/us/2009-10/walker/animated-dog-3%5b1%5d.gif" TargetMode="External"/><Relationship Id="rId21" Type="http://schemas.openxmlformats.org/officeDocument/2006/relationships/hyperlink" Target="http://www.exoticindiaart.com/carpets/brown_colored_polycotton_carpet_kc26.jpg" TargetMode="External"/><Relationship Id="rId7" Type="http://schemas.openxmlformats.org/officeDocument/2006/relationships/hyperlink" Target="http://www.spfdbus.com/halloween/H-kritters/redfoxscreenshot.gif" TargetMode="External"/><Relationship Id="rId12" Type="http://schemas.openxmlformats.org/officeDocument/2006/relationships/hyperlink" Target="http://www.infovending.ru/wp-content/uploads/2010/05/Chocolate.png" TargetMode="External"/><Relationship Id="rId17" Type="http://schemas.openxmlformats.org/officeDocument/2006/relationships/hyperlink" Target="http://www.yemektarifiniz.net/upload/13634061520607187500domates_corbasi_359.jpg" TargetMode="External"/><Relationship Id="rId2" Type="http://schemas.openxmlformats.org/officeDocument/2006/relationships/hyperlink" Target="http://www.free-animations.co.uk/animals/cats/images/cat_92.gif" TargetMode="External"/><Relationship Id="rId16" Type="http://schemas.openxmlformats.org/officeDocument/2006/relationships/hyperlink" Target="http://index-ok.ru/wp-content/uploads/2011/05/133.jpg" TargetMode="External"/><Relationship Id="rId20" Type="http://schemas.openxmlformats.org/officeDocument/2006/relationships/hyperlink" Target="http://www.lifeway.net.ru/novosti/tv-set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ebweaver.nu/clipart/img/nature/elephants/circus-elephant.gif" TargetMode="External"/><Relationship Id="rId11" Type="http://schemas.openxmlformats.org/officeDocument/2006/relationships/hyperlink" Target="http://www.eda-server.ru/cooking-news/2009/03/img-03-09/09-03-03moloko.jpg" TargetMode="External"/><Relationship Id="rId5" Type="http://schemas.openxmlformats.org/officeDocument/2006/relationships/hyperlink" Target="http://mrsfickenscher.wikispaces.com/file/view/mice004.gif/113937395/mice004.gif" TargetMode="External"/><Relationship Id="rId15" Type="http://schemas.openxmlformats.org/officeDocument/2006/relationships/hyperlink" Target="http://www.pachd.com/free-images/food-images/candies-05.jpg" TargetMode="External"/><Relationship Id="rId10" Type="http://schemas.openxmlformats.org/officeDocument/2006/relationships/hyperlink" Target="http://keju.org/500px-Cheese.svg.png" TargetMode="External"/><Relationship Id="rId19" Type="http://schemas.openxmlformats.org/officeDocument/2006/relationships/hyperlink" Target="http://www.konteaki-furniture.co.uk/images/chunky_pine_double_bed.jpg" TargetMode="External"/><Relationship Id="rId4" Type="http://schemas.openxmlformats.org/officeDocument/2006/relationships/hyperlink" Target="http://www.central104.org/pages/uploaded_images/animated%20tiger.gif" TargetMode="External"/><Relationship Id="rId9" Type="http://schemas.openxmlformats.org/officeDocument/2006/relationships/hyperlink" Target="https://d44ytnim3cfy5.cloudfront.net/assets/3236944/original/rabbit.gif?1300689648" TargetMode="External"/><Relationship Id="rId14" Type="http://schemas.openxmlformats.org/officeDocument/2006/relationships/hyperlink" Target="http://f3.foto.rambler.ru/preview/r/416x359/4b5036ba-aaa6-f267-6f6b-40ccc5c3671e/%D0%90%D0%BF%D0%B5%D0%BB%D1%8C%D1%81%D0%B8%D0%BD%D1%8B.jpg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shionconscience.com/media/catalog/product/cache/1/image/5e06319eda06f020e43594a9c230972d/f/i/fin_organic_cotton_trench_coat_black.jpg" TargetMode="External"/><Relationship Id="rId13" Type="http://schemas.openxmlformats.org/officeDocument/2006/relationships/hyperlink" Target="http://shop.1stclassclothes.biz/mm1CC/Images/trouser%206.jpg" TargetMode="External"/><Relationship Id="rId18" Type="http://schemas.openxmlformats.org/officeDocument/2006/relationships/hyperlink" Target="http://publib.boulder.ibm.com/infocenter/iadthelp/v6r0/topic/com.ibm.etools.animgif.doc/images/skiing.gif" TargetMode="External"/><Relationship Id="rId3" Type="http://schemas.openxmlformats.org/officeDocument/2006/relationships/hyperlink" Target="http://pic.tradeage.com/modern-red-glass-table-lamp-97379.jpeg" TargetMode="External"/><Relationship Id="rId21" Type="http://schemas.openxmlformats.org/officeDocument/2006/relationships/hyperlink" Target="http://www.chevening.kent.sch.uk/images/soccer_player_animated.gif" TargetMode="External"/><Relationship Id="rId7" Type="http://schemas.openxmlformats.org/officeDocument/2006/relationships/hyperlink" Target="http://images03.olx.ru/ui/2/66/60/32976660_1.jpg" TargetMode="External"/><Relationship Id="rId12" Type="http://schemas.openxmlformats.org/officeDocument/2006/relationships/hyperlink" Target="http://www.omiru.com/wp-content/uploads/2008/08/cashmere-crewnecksweater_082208.jpg" TargetMode="External"/><Relationship Id="rId17" Type="http://schemas.openxmlformats.org/officeDocument/2006/relationships/hyperlink" Target="http://th01.deviantart.net/fs71/150/i/2010/347/a/7/uni_animation__skipping_rope_by_duragan-d34shbj.png" TargetMode="External"/><Relationship Id="rId2" Type="http://schemas.openxmlformats.org/officeDocument/2006/relationships/hyperlink" Target="http://www.italianclassicsdirect.co.uk/imagesstatic/big/occasionaltables/Eames%20Table.gif" TargetMode="External"/><Relationship Id="rId16" Type="http://schemas.openxmlformats.org/officeDocument/2006/relationships/hyperlink" Target="http://gif-animation.leovacity.be/images/jumping-monkey-gif-animation.gif" TargetMode="External"/><Relationship Id="rId20" Type="http://schemas.openxmlformats.org/officeDocument/2006/relationships/hyperlink" Target="http://www.penclawddprimaryschool.ik.org/img/Animated_scuba_fish_swimming_hg_wht.gi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aneliu-klubas.webs.com/strapless-satin-bubble-dress-cocktail-gown-prom.jpg" TargetMode="External"/><Relationship Id="rId11" Type="http://schemas.openxmlformats.org/officeDocument/2006/relationships/hyperlink" Target="http://dressyshoes.net/wp-content/uploads/17-dressy-shoes.jpg" TargetMode="External"/><Relationship Id="rId5" Type="http://schemas.openxmlformats.org/officeDocument/2006/relationships/hyperlink" Target="http://korzh.net/wp-content/uploads/2011/03/computer.jpg" TargetMode="External"/><Relationship Id="rId15" Type="http://schemas.openxmlformats.org/officeDocument/2006/relationships/hyperlink" Target="http://funforkids.ru/pictures/reading/reading07.png" TargetMode="External"/><Relationship Id="rId10" Type="http://schemas.openxmlformats.org/officeDocument/2006/relationships/hyperlink" Target="http://www.frenchtruckers.com/img/adidas-superstar-vintage-trainers.jpg" TargetMode="External"/><Relationship Id="rId19" Type="http://schemas.openxmlformats.org/officeDocument/2006/relationships/hyperlink" Target="http://www.cksinfo.com/clipart/entertainment/skating/ice-skate-15.png" TargetMode="External"/><Relationship Id="rId4" Type="http://schemas.openxmlformats.org/officeDocument/2006/relationships/hyperlink" Target="http://www.find-electricalgoods.co.uk/productimages/109/LEC/L5026W.jpg" TargetMode="External"/><Relationship Id="rId9" Type="http://schemas.openxmlformats.org/officeDocument/2006/relationships/hyperlink" Target="http://dn.vtomske.ru/ona/article/226/maxi_short2.jpg" TargetMode="External"/><Relationship Id="rId14" Type="http://schemas.openxmlformats.org/officeDocument/2006/relationships/hyperlink" Target="http://www.gifs-paradise.com/animated_gifs/humans-dancing/animated-gifs-humans-dancing-63.gif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just-so-site.com/photos/1new/hoarfrost.jpg" TargetMode="External"/><Relationship Id="rId13" Type="http://schemas.openxmlformats.org/officeDocument/2006/relationships/hyperlink" Target="http://noisypost.com/wp-content/uploads/2011/03/home12.jpg" TargetMode="External"/><Relationship Id="rId18" Type="http://schemas.openxmlformats.org/officeDocument/2006/relationships/hyperlink" Target="http://img0.liveinternet.ru/images/attach/c/1/60/90/60090997_741DonaldDuckPosters.jpg" TargetMode="External"/><Relationship Id="rId26" Type="http://schemas.openxmlformats.org/officeDocument/2006/relationships/hyperlink" Target="http://t1.ftcdn.net/jpg/00/31/49/36/400_F_31493609_KqUsWfj6KDp3dL6PcUpr2X3TDQ6KqMd1.jpg" TargetMode="External"/><Relationship Id="rId3" Type="http://schemas.openxmlformats.org/officeDocument/2006/relationships/hyperlink" Target="http://www.karachidigest.com/wp-content/uploads/2010/09/cloudy-weather.jpg" TargetMode="External"/><Relationship Id="rId21" Type="http://schemas.openxmlformats.org/officeDocument/2006/relationships/hyperlink" Target="http://blogs.babble.com/strollerderby/files/2010/12/school-lunch.jpg" TargetMode="External"/><Relationship Id="rId34" Type="http://schemas.openxmlformats.org/officeDocument/2006/relationships/hyperlink" Target="http://www.footbolka.ru/catalog/images/KissMe.jpg" TargetMode="External"/><Relationship Id="rId7" Type="http://schemas.openxmlformats.org/officeDocument/2006/relationships/hyperlink" Target="http://theawesomator.files.wordpress.com/2009/10/blowing-wind.gif?w=322&amp;h=211" TargetMode="External"/><Relationship Id="rId12" Type="http://schemas.openxmlformats.org/officeDocument/2006/relationships/hyperlink" Target="http://www.learnenglish.de/IMAGES/Vocab/Buildings/Rooms.gif" TargetMode="External"/><Relationship Id="rId17" Type="http://schemas.openxmlformats.org/officeDocument/2006/relationships/hyperlink" Target="http://img1.liveinternet.ru/images/attach/c/2/65/791/65791547_disney_characters_pluto.jpg" TargetMode="External"/><Relationship Id="rId25" Type="http://schemas.openxmlformats.org/officeDocument/2006/relationships/hyperlink" Target="http://squak.net/wp-content/uploads/2007/10/school_uniform.jpg" TargetMode="External"/><Relationship Id="rId33" Type="http://schemas.openxmlformats.org/officeDocument/2006/relationships/hyperlink" Target="http://www.appleanimation.com/pops.gif" TargetMode="External"/><Relationship Id="rId2" Type="http://schemas.openxmlformats.org/officeDocument/2006/relationships/hyperlink" Target="http://dibellas.co.cc/i/p/1280753768.jpg" TargetMode="External"/><Relationship Id="rId16" Type="http://schemas.openxmlformats.org/officeDocument/2006/relationships/hyperlink" Target="http://www.fwallpaper.net/pics/cartoons/disney-winnie-the-pooh/disney-winnie-the-pooh_4.jpg" TargetMode="External"/><Relationship Id="rId20" Type="http://schemas.openxmlformats.org/officeDocument/2006/relationships/hyperlink" Target="http://4.bp.blogspot.com/_7JPk1Lb6eyk/S8Ncl3gL5CI/AAAAAAAAAZA/9IUc8XV2ux4/s1600/Breakfast.jpg" TargetMode="External"/><Relationship Id="rId29" Type="http://schemas.openxmlformats.org/officeDocument/2006/relationships/hyperlink" Target="http://attachmentsblog.tut.by/44795/files/2010/10/60013colors_of_autumn_free_screensaver_desktop_screen_savers.jpe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aldosta.edu/~jisoady/animated%20snow.gif" TargetMode="External"/><Relationship Id="rId11" Type="http://schemas.openxmlformats.org/officeDocument/2006/relationships/hyperlink" Target="http://lovelypackage.com/wp-content/uploads/2008/12/sweets1.jpg" TargetMode="External"/><Relationship Id="rId24" Type="http://schemas.openxmlformats.org/officeDocument/2006/relationships/hyperlink" Target="http://t1.ftcdn.net/jpg/00/29/31/18/400_F_29311802_5Om2dbHVNjKXlGjg0hC5IWpYFZu65OI1.jpg" TargetMode="External"/><Relationship Id="rId32" Type="http://schemas.openxmlformats.org/officeDocument/2006/relationships/hyperlink" Target="http://domosel.ru/uploads/posts/1263287111_1.jpg" TargetMode="External"/><Relationship Id="rId5" Type="http://schemas.openxmlformats.org/officeDocument/2006/relationships/hyperlink" Target="http://icons.iconarchive.com/icons/custom-icon-design/weather/256/Sunny-icon.png" TargetMode="External"/><Relationship Id="rId15" Type="http://schemas.openxmlformats.org/officeDocument/2006/relationships/hyperlink" Target="http://basik.ru/images/winter_time_1/02_winter_time.jpg" TargetMode="External"/><Relationship Id="rId23" Type="http://schemas.openxmlformats.org/officeDocument/2006/relationships/hyperlink" Target="http://ignorantdesign.com/wp-content/uploads/2010/08/Colony-Road-Living-Room.jpg" TargetMode="External"/><Relationship Id="rId28" Type="http://schemas.openxmlformats.org/officeDocument/2006/relationships/hyperlink" Target="http://www.aberfeldycottages.co.uk/Images/river-tay-winter.bmp" TargetMode="External"/><Relationship Id="rId10" Type="http://schemas.openxmlformats.org/officeDocument/2006/relationships/hyperlink" Target="http://www.cherlaan.com/ekmps/shops/rhanley/resources/Design/web-sweets-mr-mrs-pink.jpg" TargetMode="External"/><Relationship Id="rId19" Type="http://schemas.openxmlformats.org/officeDocument/2006/relationships/hyperlink" Target="http://cinema-ma.ru/wp-content/uploads/91-mickey_mouse.jpg" TargetMode="External"/><Relationship Id="rId31" Type="http://schemas.openxmlformats.org/officeDocument/2006/relationships/hyperlink" Target="http://freestyledesigns.net/wp-content/uploads/2011/05/chocolate-bar.jpg" TargetMode="External"/><Relationship Id="rId4" Type="http://schemas.openxmlformats.org/officeDocument/2006/relationships/hyperlink" Target="http://cookalasprettythings.files.wordpress.com/2011/05/rainy_weather_graphic_ap.jpg" TargetMode="External"/><Relationship Id="rId9" Type="http://schemas.openxmlformats.org/officeDocument/2006/relationships/hyperlink" Target="http://www.spokesmanreview.com/media/photos/20071029_foggy.JPG" TargetMode="External"/><Relationship Id="rId14" Type="http://schemas.openxmlformats.org/officeDocument/2006/relationships/hyperlink" Target="http://www.webweaver.nu/clipart/img/entertainment/sports/hockey/hockey-snoopy.gif" TargetMode="External"/><Relationship Id="rId22" Type="http://schemas.openxmlformats.org/officeDocument/2006/relationships/hyperlink" Target="http://www.recipekey.com/images/browse_pictures/dinner-recipes.jpg" TargetMode="External"/><Relationship Id="rId27" Type="http://schemas.openxmlformats.org/officeDocument/2006/relationships/hyperlink" Target="http://zhurnal.lib.ru/img/p/poedinkin_w_w/detskiesny/summer.jpg" TargetMode="External"/><Relationship Id="rId30" Type="http://schemas.openxmlformats.org/officeDocument/2006/relationships/hyperlink" Target="http://www.webweaver.nu/clipart/img/nature/animals/giraffe-walking.gif" TargetMode="External"/><Relationship Id="rId35" Type="http://schemas.openxmlformats.org/officeDocument/2006/relationships/hyperlink" Target="http://west.kernhigh.org/guidance/basketball_player_dribbling_md_wht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img338.imageshack.us/img338/5014/471967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7470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214414" y="3357562"/>
            <a:ext cx="6286544" cy="3139321"/>
          </a:xfrm>
          <a:prstGeom prst="rect">
            <a:avLst/>
          </a:prstGeom>
          <a:gradFill>
            <a:gsLst>
              <a:gs pos="0">
                <a:schemeClr val="accent3">
                  <a:shade val="51000"/>
                  <a:satMod val="130000"/>
                  <a:alpha val="46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THE BEST </a:t>
            </a:r>
          </a:p>
          <a:p>
            <a:pPr algn="ctr"/>
            <a:r>
              <a:rPr lang="en-US" sz="66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ENGLISH </a:t>
            </a:r>
          </a:p>
          <a:p>
            <a:pPr algn="ctr"/>
            <a:r>
              <a:rPr lang="en-US" sz="66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LEARNER</a:t>
            </a:r>
            <a:endParaRPr lang="ru-RU" sz="66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FF00"/>
            </a:gs>
            <a:gs pos="0">
              <a:srgbClr val="FFFF00"/>
            </a:gs>
            <a:gs pos="80000">
              <a:srgbClr val="FFFF00"/>
            </a:gs>
            <a:gs pos="100000">
              <a:schemeClr val="accent3">
                <a:shade val="94000"/>
                <a:satMod val="13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50825" y="333375"/>
            <a:ext cx="2881313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 dirty="0">
                <a:solidFill>
                  <a:srgbClr val="0000FF"/>
                </a:solidFill>
                <a:latin typeface="Book Antiqua" pitchFamily="18" charset="0"/>
              </a:rPr>
              <a:t>ANIMALS</a:t>
            </a:r>
            <a:endParaRPr lang="ru-RU" sz="18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214282" y="1428736"/>
            <a:ext cx="2881313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 dirty="0">
                <a:solidFill>
                  <a:srgbClr val="0000FF"/>
                </a:solidFill>
                <a:latin typeface="Book Antiqua" pitchFamily="18" charset="0"/>
              </a:rPr>
              <a:t>FOOD</a:t>
            </a:r>
            <a:endParaRPr lang="ru-RU" sz="18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250825" y="2492375"/>
            <a:ext cx="2881313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 dirty="0">
                <a:solidFill>
                  <a:srgbClr val="0000FF"/>
                </a:solidFill>
                <a:latin typeface="Book Antiqua" pitchFamily="18" charset="0"/>
              </a:rPr>
              <a:t>HOUSE</a:t>
            </a:r>
            <a:endParaRPr lang="ru-RU" sz="18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250825" y="3573463"/>
            <a:ext cx="2881313" cy="7921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 dirty="0">
                <a:solidFill>
                  <a:srgbClr val="0000FF"/>
                </a:solidFill>
                <a:latin typeface="Book Antiqua" pitchFamily="18" charset="0"/>
              </a:rPr>
              <a:t>ACTIVITIES</a:t>
            </a:r>
            <a:endParaRPr lang="ru-RU" sz="18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250825" y="4652963"/>
            <a:ext cx="2881313" cy="7921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 dirty="0" smtClean="0">
                <a:solidFill>
                  <a:srgbClr val="0000FF"/>
                </a:solidFill>
                <a:latin typeface="Book Antiqua" pitchFamily="18" charset="0"/>
              </a:rPr>
              <a:t>SCHOOL</a:t>
            </a:r>
            <a:endParaRPr lang="ru-RU" sz="18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3089" name="Rectangle 1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48038" y="3333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1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090" name="Rectangle 1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00563" y="3333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2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091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651500" y="3333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3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092" name="Rectangle 2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804025" y="3333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4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093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7956550" y="3333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5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094" name="Rectangle 2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348038" y="14128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1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095" name="Rectangle 2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348038" y="24923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1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096" name="Rectangle 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348038" y="3573463"/>
            <a:ext cx="936625" cy="7921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1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097" name="Rectangle 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348038" y="4652963"/>
            <a:ext cx="936625" cy="7921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1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099" name="Rectangle 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500563" y="14128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2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00" name="Rectangle 2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500563" y="24923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2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01" name="Rectangl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500563" y="3573463"/>
            <a:ext cx="936625" cy="7921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2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02" name="Rectangl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500563" y="4652963"/>
            <a:ext cx="936625" cy="7921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2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05" name="Rectangle 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651500" y="24923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3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06" name="Rectangle 3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651500" y="3573463"/>
            <a:ext cx="936625" cy="7921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3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07" name="Rectangle 3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651500" y="4652963"/>
            <a:ext cx="936625" cy="7921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3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09" name="Rectangle 3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804025" y="14128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4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10" name="Rectangle 3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804025" y="24923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4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11" name="Rectangle 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804025" y="3573463"/>
            <a:ext cx="936625" cy="7921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4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12" name="Rectangle 4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804025" y="4652963"/>
            <a:ext cx="936625" cy="7921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4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14" name="Rectangle 4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956550" y="14128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5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15" name="Rectangle 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956550" y="24923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5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16" name="Rectangle 4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956550" y="3573463"/>
            <a:ext cx="936625" cy="7921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5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17" name="Rectangle 4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956550" y="4652963"/>
            <a:ext cx="936625" cy="7921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5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119" name="Rectangle 4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5651500" y="1412875"/>
            <a:ext cx="936625" cy="7921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b="1">
                <a:solidFill>
                  <a:srgbClr val="FFFF00"/>
                </a:solidFill>
                <a:latin typeface="Book Antiqua" pitchFamily="18" charset="0"/>
              </a:rPr>
              <a:t>3</a:t>
            </a:r>
            <a:endParaRPr lang="ru-RU" sz="1800" b="1">
              <a:solidFill>
                <a:srgbClr val="FFFF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0">
              <a:srgbClr val="FFFF00"/>
            </a:gs>
            <a:gs pos="80000">
              <a:srgbClr val="FFFF00"/>
            </a:gs>
            <a:gs pos="100000">
              <a:schemeClr val="accent3">
                <a:shade val="94000"/>
                <a:satMod val="13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3" name="Picture 47" descr="an500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3860800"/>
            <a:ext cx="1427163" cy="2160588"/>
          </a:xfrm>
          <a:prstGeom prst="rect">
            <a:avLst/>
          </a:prstGeom>
          <a:noFill/>
        </p:spPr>
      </p:pic>
      <p:pic>
        <p:nvPicPr>
          <p:cNvPr id="4139" name="Picture 43" descr="rabbi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488" y="3573463"/>
            <a:ext cx="2381250" cy="2857500"/>
          </a:xfrm>
          <a:prstGeom prst="rect">
            <a:avLst/>
          </a:prstGeom>
          <a:noFill/>
        </p:spPr>
      </p:pic>
      <p:pic>
        <p:nvPicPr>
          <p:cNvPr id="4119" name="Picture 23" descr="mice00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7150" y="1125538"/>
            <a:ext cx="2736850" cy="2701925"/>
          </a:xfrm>
          <a:prstGeom prst="rect">
            <a:avLst/>
          </a:prstGeom>
          <a:noFill/>
        </p:spPr>
      </p:pic>
      <p:pic>
        <p:nvPicPr>
          <p:cNvPr id="4116" name="Picture 20" descr="animated%20tiger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3" y="1268413"/>
            <a:ext cx="2016125" cy="2016125"/>
          </a:xfrm>
          <a:prstGeom prst="rect">
            <a:avLst/>
          </a:prstGeom>
          <a:noFill/>
        </p:spPr>
      </p:pic>
      <p:pic>
        <p:nvPicPr>
          <p:cNvPr id="4110" name="Picture 14" descr="cat_9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1071546"/>
            <a:ext cx="2390775" cy="2705100"/>
          </a:xfrm>
          <a:prstGeom prst="rect">
            <a:avLst/>
          </a:prstGeom>
          <a:noFill/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403350" y="1557338"/>
            <a:ext cx="162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>
                <a:latin typeface="Book Antiqua" pitchFamily="18" charset="0"/>
              </a:rPr>
              <a:t> </a:t>
            </a:r>
            <a:r>
              <a:rPr lang="en-US" sz="1800" b="1" dirty="0">
                <a:latin typeface="Book Antiqua" pitchFamily="18" charset="0"/>
              </a:rPr>
              <a:t>cat</a:t>
            </a:r>
            <a:endParaRPr lang="ru-RU" sz="1800" b="1" dirty="0">
              <a:latin typeface="Book Antiqua" pitchFamily="18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700338" y="3213100"/>
            <a:ext cx="136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>
                <a:latin typeface="Book Antiqua" pitchFamily="18" charset="0"/>
              </a:rPr>
              <a:t> </a:t>
            </a:r>
            <a:r>
              <a:rPr lang="en-US" sz="1800" b="1" dirty="0">
                <a:latin typeface="Book Antiqua" pitchFamily="18" charset="0"/>
              </a:rPr>
              <a:t>dog</a:t>
            </a:r>
            <a:endParaRPr lang="ru-RU" sz="1800" b="1" dirty="0">
              <a:latin typeface="Book Antiqua" pitchFamily="18" charset="0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4643438" y="3357563"/>
            <a:ext cx="1439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>
                <a:latin typeface="Book Antiqua" pitchFamily="18" charset="0"/>
              </a:rPr>
              <a:t>tiger</a:t>
            </a:r>
            <a:endParaRPr lang="ru-RU" sz="1800" b="1" dirty="0">
              <a:latin typeface="Book Antiqua" pitchFamily="18" charset="0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6443663" y="3357563"/>
            <a:ext cx="1439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>
                <a:latin typeface="Book Antiqua" pitchFamily="18" charset="0"/>
              </a:rPr>
              <a:t>mouse</a:t>
            </a:r>
            <a:endParaRPr lang="ru-RU" sz="1800" b="1" dirty="0">
              <a:latin typeface="Book Antiqua" pitchFamily="18" charset="0"/>
            </a:endParaRP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250825" y="6308725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 </a:t>
            </a:r>
            <a:r>
              <a:rPr lang="en-US" sz="1800" b="1" dirty="0">
                <a:latin typeface="Book Antiqua" pitchFamily="18" charset="0"/>
              </a:rPr>
              <a:t>elephant</a:t>
            </a:r>
            <a:endParaRPr lang="ru-RU" sz="1800" b="1" dirty="0">
              <a:latin typeface="Book Antiqua" pitchFamily="18" charset="0"/>
            </a:endParaRP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2555875" y="6165850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>
                <a:latin typeface="Book Antiqua" pitchFamily="18" charset="0"/>
              </a:rPr>
              <a:t>lizard</a:t>
            </a:r>
            <a:endParaRPr lang="ru-RU" sz="1800" b="1" dirty="0">
              <a:latin typeface="Book Antiqua" pitchFamily="18" charset="0"/>
            </a:endParaRP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4643438" y="6237288"/>
            <a:ext cx="1439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>
                <a:latin typeface="Book Antiqua" pitchFamily="18" charset="0"/>
              </a:rPr>
              <a:t>lion</a:t>
            </a:r>
            <a:endParaRPr lang="ru-RU" sz="1800" b="1" dirty="0">
              <a:latin typeface="Book Antiqua" pitchFamily="18" charset="0"/>
            </a:endParaRP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6804025" y="6237288"/>
            <a:ext cx="143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>
                <a:latin typeface="Book Antiqua" pitchFamily="18" charset="0"/>
              </a:rPr>
              <a:t>rabbit</a:t>
            </a:r>
            <a:endParaRPr lang="ru-RU" sz="1800" b="1" dirty="0">
              <a:latin typeface="Book Antiqua" pitchFamily="18" charset="0"/>
            </a:endParaRPr>
          </a:p>
        </p:txBody>
      </p:sp>
      <p:sp>
        <p:nvSpPr>
          <p:cNvPr id="4108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1476375" y="1557338"/>
            <a:ext cx="287338" cy="358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4113" name="Picture 17" descr="animated-dog-3%5B1%5D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27313" y="1268413"/>
            <a:ext cx="1619250" cy="1771650"/>
          </a:xfrm>
          <a:prstGeom prst="rect">
            <a:avLst/>
          </a:prstGeom>
          <a:noFill/>
        </p:spPr>
      </p:pic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3851275" y="2708275"/>
            <a:ext cx="288925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4787900" y="2708275"/>
            <a:ext cx="288925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120" name="Rectangle 24"/>
          <p:cNvSpPr>
            <a:spLocks noChangeArrowheads="1"/>
          </p:cNvSpPr>
          <p:nvPr/>
        </p:nvSpPr>
        <p:spPr bwMode="auto">
          <a:xfrm>
            <a:off x="8388350" y="2060575"/>
            <a:ext cx="28733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4128" name="Picture 32" descr="circus-elephant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3850" y="4005263"/>
            <a:ext cx="2225675" cy="2303462"/>
          </a:xfrm>
          <a:prstGeom prst="rect">
            <a:avLst/>
          </a:prstGeom>
          <a:noFill/>
        </p:spPr>
      </p:pic>
      <p:sp>
        <p:nvSpPr>
          <p:cNvPr id="4129" name="Rectangle 33"/>
          <p:cNvSpPr>
            <a:spLocks noChangeArrowheads="1"/>
          </p:cNvSpPr>
          <p:nvPr/>
        </p:nvSpPr>
        <p:spPr bwMode="auto">
          <a:xfrm>
            <a:off x="1908175" y="5876925"/>
            <a:ext cx="28733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3924300" y="5876925"/>
            <a:ext cx="28733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135" name="Rectangle 39"/>
          <p:cNvSpPr>
            <a:spLocks noChangeArrowheads="1"/>
          </p:cNvSpPr>
          <p:nvPr/>
        </p:nvSpPr>
        <p:spPr bwMode="auto">
          <a:xfrm>
            <a:off x="6156325" y="5734050"/>
            <a:ext cx="287338" cy="358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140" name="Rectangle 44"/>
          <p:cNvSpPr>
            <a:spLocks noChangeArrowheads="1"/>
          </p:cNvSpPr>
          <p:nvPr/>
        </p:nvSpPr>
        <p:spPr bwMode="auto">
          <a:xfrm>
            <a:off x="7524750" y="5516563"/>
            <a:ext cx="28733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141" name="AutoShape 4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714480" y="214290"/>
            <a:ext cx="60901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Name the animals: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155" name="Picture 59" descr="http://openclipart.org/image/800px/svg_to_png/3867/doctormo_Eft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14612" y="4143380"/>
            <a:ext cx="2212417" cy="17913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2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3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3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40"/>
                  </p:tgtEl>
                </p:cond>
              </p:nextCondLst>
            </p:seq>
          </p:childTnLst>
        </p:cTn>
      </p:par>
    </p:tnLst>
    <p:bldLst>
      <p:bldP spid="4100" grpId="0"/>
      <p:bldP spid="4101" grpId="0"/>
      <p:bldP spid="4102" grpId="0"/>
      <p:bldP spid="4103" grpId="0"/>
      <p:bldP spid="4104" grpId="0"/>
      <p:bldP spid="4105" grpId="0"/>
      <p:bldP spid="4106" grpId="0"/>
      <p:bldP spid="410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7" name="Picture 27" descr="Chocol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341438"/>
            <a:ext cx="2305050" cy="1843087"/>
          </a:xfrm>
          <a:prstGeom prst="rect">
            <a:avLst/>
          </a:prstGeom>
          <a:noFill/>
        </p:spPr>
      </p:pic>
      <p:pic>
        <p:nvPicPr>
          <p:cNvPr id="5144" name="Picture 24" descr="09-03-03molok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1412875"/>
            <a:ext cx="1905000" cy="2066925"/>
          </a:xfrm>
          <a:prstGeom prst="rect">
            <a:avLst/>
          </a:prstGeom>
          <a:noFill/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95288" y="2924175"/>
            <a:ext cx="1620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Cheese</a:t>
            </a:r>
            <a:endParaRPr lang="ru-RU" sz="1800" b="1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411413" y="3141663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Milk</a:t>
            </a:r>
            <a:endParaRPr lang="ru-RU" sz="1800" b="1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716463" y="3141663"/>
            <a:ext cx="1439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Chocolate</a:t>
            </a:r>
            <a:endParaRPr lang="ru-RU" sz="1800" b="1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6877050" y="2924175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Bananas</a:t>
            </a:r>
            <a:endParaRPr lang="ru-RU" sz="1800" b="1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79388" y="6021388"/>
            <a:ext cx="1800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Oranges</a:t>
            </a:r>
            <a:endParaRPr lang="ru-RU" sz="1800" b="1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2555875" y="5949950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Cake</a:t>
            </a:r>
            <a:endParaRPr lang="ru-RU" sz="1800" b="1" dirty="0"/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4643438" y="5949950"/>
            <a:ext cx="1439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Ice-cream</a:t>
            </a:r>
            <a:endParaRPr lang="ru-RU" sz="1800" b="1" dirty="0"/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6877050" y="5949950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Soup</a:t>
            </a:r>
            <a:endParaRPr lang="ru-RU" sz="1800" b="1"/>
          </a:p>
        </p:txBody>
      </p:sp>
      <p:sp>
        <p:nvSpPr>
          <p:cNvPr id="5131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139" name="Picture 19" descr="500px-Chees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81075"/>
            <a:ext cx="2843213" cy="2160588"/>
          </a:xfrm>
          <a:prstGeom prst="rect">
            <a:avLst/>
          </a:prstGeom>
          <a:noFill/>
        </p:spPr>
      </p:pic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250825" y="2420938"/>
            <a:ext cx="360363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145" name="Rectangle 25"/>
          <p:cNvSpPr>
            <a:spLocks noChangeArrowheads="1"/>
          </p:cNvSpPr>
          <p:nvPr/>
        </p:nvSpPr>
        <p:spPr bwMode="auto">
          <a:xfrm>
            <a:off x="2627313" y="2636838"/>
            <a:ext cx="288925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148" name="Rectangle 28"/>
          <p:cNvSpPr>
            <a:spLocks noChangeArrowheads="1"/>
          </p:cNvSpPr>
          <p:nvPr/>
        </p:nvSpPr>
        <p:spPr bwMode="auto">
          <a:xfrm>
            <a:off x="6443663" y="2492375"/>
            <a:ext cx="360362" cy="431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5158" name="Picture 38" descr="6673930-bunch-of-bananas-isolated-on-white-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025" y="1412875"/>
            <a:ext cx="2089150" cy="1404938"/>
          </a:xfrm>
          <a:prstGeom prst="rect">
            <a:avLst/>
          </a:prstGeom>
          <a:noFill/>
        </p:spPr>
      </p:pic>
      <p:sp>
        <p:nvSpPr>
          <p:cNvPr id="5159" name="Rectangle 39"/>
          <p:cNvSpPr>
            <a:spLocks noChangeArrowheads="1"/>
          </p:cNvSpPr>
          <p:nvPr/>
        </p:nvSpPr>
        <p:spPr bwMode="auto">
          <a:xfrm>
            <a:off x="8604250" y="2636838"/>
            <a:ext cx="360363" cy="431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5163" name="Picture 43" descr="%D0%90%D0%BF%D0%B5%D0%BB%D1%8C%D1%81%D0%B8%D0%BD%D1%8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500438"/>
            <a:ext cx="2411412" cy="2517775"/>
          </a:xfrm>
          <a:prstGeom prst="rect">
            <a:avLst/>
          </a:prstGeom>
          <a:noFill/>
        </p:spPr>
      </p:pic>
      <p:sp>
        <p:nvSpPr>
          <p:cNvPr id="5164" name="Rectangle 44"/>
          <p:cNvSpPr>
            <a:spLocks noChangeArrowheads="1"/>
          </p:cNvSpPr>
          <p:nvPr/>
        </p:nvSpPr>
        <p:spPr bwMode="auto">
          <a:xfrm>
            <a:off x="1979613" y="5876925"/>
            <a:ext cx="288925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169" name="Rectangle 49"/>
          <p:cNvSpPr>
            <a:spLocks noChangeArrowheads="1"/>
          </p:cNvSpPr>
          <p:nvPr/>
        </p:nvSpPr>
        <p:spPr bwMode="auto">
          <a:xfrm>
            <a:off x="3995738" y="5589588"/>
            <a:ext cx="360362" cy="431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172" name="Rectangle 52"/>
          <p:cNvSpPr>
            <a:spLocks noChangeArrowheads="1"/>
          </p:cNvSpPr>
          <p:nvPr/>
        </p:nvSpPr>
        <p:spPr bwMode="auto">
          <a:xfrm>
            <a:off x="6084888" y="5589588"/>
            <a:ext cx="358775" cy="431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5174" name="Picture 54" descr="13634061520607187500domates_corbasi_35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025" y="3716338"/>
            <a:ext cx="2339975" cy="2339975"/>
          </a:xfrm>
          <a:prstGeom prst="rect">
            <a:avLst/>
          </a:prstGeom>
          <a:noFill/>
        </p:spPr>
      </p:pic>
      <p:sp>
        <p:nvSpPr>
          <p:cNvPr id="5175" name="Rectangle 55"/>
          <p:cNvSpPr>
            <a:spLocks noChangeArrowheads="1"/>
          </p:cNvSpPr>
          <p:nvPr/>
        </p:nvSpPr>
        <p:spPr bwMode="auto">
          <a:xfrm>
            <a:off x="8459788" y="5516563"/>
            <a:ext cx="360362" cy="4333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03118" y="214290"/>
            <a:ext cx="791222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Name these kinds of food: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177" name="Picture 57" descr="http://img-fotki.yandex.ru/get/5814/119528728.bae/0_9c957_c5210826_XL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85984" y="3786190"/>
            <a:ext cx="1937967" cy="1952612"/>
          </a:xfrm>
          <a:prstGeom prst="rect">
            <a:avLst/>
          </a:prstGeom>
          <a:noFill/>
        </p:spPr>
      </p:pic>
      <p:pic>
        <p:nvPicPr>
          <p:cNvPr id="5179" name="Picture 59" descr="http://img-fotki.yandex.ru/get/4809/valenta-mog.ce/0_680bf_25e5fab0_orig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43438" y="3286124"/>
            <a:ext cx="1386836" cy="2666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6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6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7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75"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/>
      <p:bldP spid="5126" grpId="0"/>
      <p:bldP spid="5127" grpId="0"/>
      <p:bldP spid="5128" grpId="0"/>
      <p:bldP spid="5129" grpId="0"/>
      <p:bldP spid="51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Picture 19" descr="tv-s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1196975"/>
            <a:ext cx="1600200" cy="2159000"/>
          </a:xfrm>
          <a:prstGeom prst="rect">
            <a:avLst/>
          </a:prstGeom>
          <a:noFill/>
        </p:spPr>
      </p:pic>
      <p:pic>
        <p:nvPicPr>
          <p:cNvPr id="6160" name="Picture 16" descr="chunky_pine_double_b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1428736"/>
            <a:ext cx="2663825" cy="1781175"/>
          </a:xfrm>
          <a:prstGeom prst="rect">
            <a:avLst/>
          </a:prstGeom>
          <a:noFill/>
        </p:spPr>
      </p:pic>
      <p:pic>
        <p:nvPicPr>
          <p:cNvPr id="6157" name="Picture 13" descr="Chai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549275"/>
            <a:ext cx="2027237" cy="2665413"/>
          </a:xfrm>
          <a:prstGeom prst="rect">
            <a:avLst/>
          </a:prstGeom>
          <a:noFill/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95288" y="3284538"/>
            <a:ext cx="1620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 </a:t>
            </a:r>
            <a:r>
              <a:rPr lang="en-US" sz="1800" b="1" dirty="0"/>
              <a:t>chair</a:t>
            </a:r>
            <a:endParaRPr lang="ru-RU" sz="1800" b="1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555875" y="3429000"/>
            <a:ext cx="136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 </a:t>
            </a:r>
            <a:r>
              <a:rPr lang="en-US" sz="1800" b="1" dirty="0"/>
              <a:t>bed</a:t>
            </a:r>
            <a:endParaRPr lang="ru-RU" sz="1800" b="1" dirty="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500563" y="3357563"/>
            <a:ext cx="1439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 </a:t>
            </a:r>
            <a:r>
              <a:rPr lang="en-US" sz="1800" b="1" dirty="0"/>
              <a:t>TV-set</a:t>
            </a:r>
            <a:endParaRPr lang="ru-RU" sz="1800" b="1" dirty="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948488" y="3357563"/>
            <a:ext cx="1439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door</a:t>
            </a:r>
            <a:endParaRPr lang="ru-RU" sz="1800" b="1" dirty="0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50825" y="6165850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 </a:t>
            </a:r>
            <a:r>
              <a:rPr lang="en-US" sz="1800" b="1" dirty="0"/>
              <a:t>table</a:t>
            </a:r>
            <a:endParaRPr lang="ru-RU" sz="1800" b="1" dirty="0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2555875" y="5949950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lamp</a:t>
            </a:r>
            <a:endParaRPr lang="ru-RU" sz="1800" b="1" dirty="0"/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4716463" y="6237288"/>
            <a:ext cx="1439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cupboard</a:t>
            </a:r>
            <a:endParaRPr lang="ru-RU" sz="1800" b="1" dirty="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877050" y="6165850"/>
            <a:ext cx="172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 </a:t>
            </a:r>
            <a:r>
              <a:rPr lang="en-US" sz="1800" b="1" dirty="0"/>
              <a:t>computer</a:t>
            </a:r>
            <a:endParaRPr lang="ru-RU" sz="1800" b="1" dirty="0"/>
          </a:p>
        </p:txBody>
      </p:sp>
      <p:sp>
        <p:nvSpPr>
          <p:cNvPr id="615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1835150" y="2708275"/>
            <a:ext cx="288925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6161" name="Rectangle 17"/>
          <p:cNvSpPr>
            <a:spLocks noChangeArrowheads="1"/>
          </p:cNvSpPr>
          <p:nvPr/>
        </p:nvSpPr>
        <p:spPr bwMode="auto">
          <a:xfrm>
            <a:off x="3851275" y="2781300"/>
            <a:ext cx="288925" cy="431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6164" name="Rectangle 20"/>
          <p:cNvSpPr>
            <a:spLocks noChangeArrowheads="1"/>
          </p:cNvSpPr>
          <p:nvPr/>
        </p:nvSpPr>
        <p:spPr bwMode="auto">
          <a:xfrm>
            <a:off x="6227763" y="2924175"/>
            <a:ext cx="288925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8643966" y="3429000"/>
            <a:ext cx="28733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6169" name="Picture 25" descr="Eames%20Tabl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388" y="3717925"/>
            <a:ext cx="2447925" cy="2447925"/>
          </a:xfrm>
          <a:prstGeom prst="rect">
            <a:avLst/>
          </a:prstGeom>
          <a:noFill/>
        </p:spPr>
      </p:pic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2124075" y="5589588"/>
            <a:ext cx="28733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6172" name="Picture 28" descr="modern-red-glass-table-lamp-9737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55875" y="3716338"/>
            <a:ext cx="1979613" cy="2197100"/>
          </a:xfrm>
          <a:prstGeom prst="rect">
            <a:avLst/>
          </a:prstGeom>
          <a:noFill/>
        </p:spPr>
      </p:pic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3924300" y="5805488"/>
            <a:ext cx="28733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6176" name="Rectangle 32"/>
          <p:cNvSpPr>
            <a:spLocks noChangeArrowheads="1"/>
          </p:cNvSpPr>
          <p:nvPr/>
        </p:nvSpPr>
        <p:spPr bwMode="auto">
          <a:xfrm>
            <a:off x="6156325" y="5589588"/>
            <a:ext cx="360363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6178" name="Picture 34" descr="compute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89725" y="3789363"/>
            <a:ext cx="2168525" cy="2303462"/>
          </a:xfrm>
          <a:prstGeom prst="rect">
            <a:avLst/>
          </a:prstGeom>
          <a:noFill/>
        </p:spPr>
      </p:pic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7092950" y="4365625"/>
            <a:ext cx="358775" cy="358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928662" y="214290"/>
            <a:ext cx="614142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Name the objects:</a:t>
            </a:r>
            <a:endParaRPr lang="ru-RU" sz="4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181" name="Picture 37" descr="http://www.marimedia.ru/thumbs/media/logos/11859.jpg;190x190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6248" y="3929066"/>
            <a:ext cx="1809750" cy="1809751"/>
          </a:xfrm>
          <a:prstGeom prst="rect">
            <a:avLst/>
          </a:prstGeom>
          <a:noFill/>
        </p:spPr>
      </p:pic>
      <p:pic>
        <p:nvPicPr>
          <p:cNvPr id="6183" name="Picture 39" descr="http://user.vse42.ru/files/ui-4f06a04ed055a7.34228469.jpe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00892" y="714356"/>
            <a:ext cx="1838319" cy="2598331"/>
          </a:xfrm>
          <a:prstGeom prst="rect">
            <a:avLst/>
          </a:prstGeom>
          <a:noFill/>
        </p:spPr>
      </p:pic>
      <p:pic>
        <p:nvPicPr>
          <p:cNvPr id="34" name="Picture 19" descr="tv-s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214422"/>
            <a:ext cx="1600200" cy="215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7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7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7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79"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  <p:bldP spid="6150" grpId="0"/>
      <p:bldP spid="6151" grpId="0"/>
      <p:bldP spid="6152" grpId="0"/>
      <p:bldP spid="6153" grpId="0"/>
      <p:bldP spid="61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0" name="Picture 22" descr="uni_animation__skipping_rope_by_duragan-d34shb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588" y="1125538"/>
            <a:ext cx="1468437" cy="2160587"/>
          </a:xfrm>
          <a:prstGeom prst="rect">
            <a:avLst/>
          </a:prstGeom>
          <a:noFill/>
        </p:spPr>
      </p:pic>
      <p:pic>
        <p:nvPicPr>
          <p:cNvPr id="7184" name="Picture 16" descr="reading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1125538"/>
            <a:ext cx="2105025" cy="2133600"/>
          </a:xfrm>
          <a:prstGeom prst="rect">
            <a:avLst/>
          </a:prstGeom>
          <a:noFill/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95288" y="2924175"/>
            <a:ext cx="1620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Dancing</a:t>
            </a:r>
            <a:endParaRPr lang="ru-RU" sz="1800" b="1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555875" y="3284538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Reading</a:t>
            </a:r>
            <a:endParaRPr lang="ru-RU" sz="1800" b="1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643438" y="2924175"/>
            <a:ext cx="1439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Jumping</a:t>
            </a:r>
            <a:endParaRPr lang="ru-RU" sz="1800" b="1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6516688" y="3213100"/>
            <a:ext cx="1439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Skipping</a:t>
            </a:r>
            <a:endParaRPr lang="ru-RU" sz="1800" b="1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79388" y="6021388"/>
            <a:ext cx="1800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Skiing</a:t>
            </a:r>
            <a:endParaRPr lang="ru-RU" sz="1800" b="1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051050" y="6237288"/>
            <a:ext cx="143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Skating</a:t>
            </a:r>
            <a:endParaRPr lang="ru-RU" sz="1800" b="1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4643438" y="5949950"/>
            <a:ext cx="1439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Swimming</a:t>
            </a:r>
            <a:endParaRPr lang="ru-RU" sz="1800" b="1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6877050" y="5949950"/>
            <a:ext cx="14398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Playing football</a:t>
            </a:r>
            <a:endParaRPr lang="ru-RU" sz="1800" b="1"/>
          </a:p>
        </p:txBody>
      </p:sp>
      <p:sp>
        <p:nvSpPr>
          <p:cNvPr id="7179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7181" name="Picture 13" descr="animated-gifs-humans-dancing-6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0" y="692150"/>
            <a:ext cx="1898650" cy="2232025"/>
          </a:xfrm>
          <a:prstGeom prst="rect">
            <a:avLst/>
          </a:prstGeom>
          <a:noFill/>
        </p:spPr>
      </p:pic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1692274" y="2571744"/>
            <a:ext cx="307957" cy="42545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3779838" y="2997200"/>
            <a:ext cx="360362" cy="431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7187" name="Picture 19" descr="jumping-monkey-gif-animation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738" y="620713"/>
            <a:ext cx="2336800" cy="2336800"/>
          </a:xfrm>
          <a:prstGeom prst="rect">
            <a:avLst/>
          </a:prstGeom>
          <a:noFill/>
        </p:spPr>
      </p:pic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5867400" y="2565400"/>
            <a:ext cx="347674" cy="43497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7191" name="Rectangle 23"/>
          <p:cNvSpPr>
            <a:spLocks noChangeArrowheads="1"/>
          </p:cNvSpPr>
          <p:nvPr/>
        </p:nvSpPr>
        <p:spPr bwMode="auto">
          <a:xfrm>
            <a:off x="6929455" y="2420938"/>
            <a:ext cx="357190" cy="43655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7193" name="Picture 25" descr="skiing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388" y="3644900"/>
            <a:ext cx="2578100" cy="2578100"/>
          </a:xfrm>
          <a:prstGeom prst="rect">
            <a:avLst/>
          </a:prstGeom>
          <a:noFill/>
        </p:spPr>
      </p:pic>
      <p:sp>
        <p:nvSpPr>
          <p:cNvPr id="7194" name="Rectangle 26"/>
          <p:cNvSpPr>
            <a:spLocks noChangeArrowheads="1"/>
          </p:cNvSpPr>
          <p:nvPr/>
        </p:nvSpPr>
        <p:spPr bwMode="auto">
          <a:xfrm>
            <a:off x="250825" y="5373688"/>
            <a:ext cx="320647" cy="41276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7196" name="Picture 28" descr="ice-skate-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7713" y="3789363"/>
            <a:ext cx="981075" cy="2771775"/>
          </a:xfrm>
          <a:prstGeom prst="rect">
            <a:avLst/>
          </a:prstGeom>
          <a:noFill/>
        </p:spPr>
      </p:pic>
      <p:sp>
        <p:nvSpPr>
          <p:cNvPr id="7197" name="Rectangle 29"/>
          <p:cNvSpPr>
            <a:spLocks noChangeArrowheads="1"/>
          </p:cNvSpPr>
          <p:nvPr/>
        </p:nvSpPr>
        <p:spPr bwMode="auto">
          <a:xfrm>
            <a:off x="2857488" y="5229225"/>
            <a:ext cx="346087" cy="4143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7199" name="Picture 31" descr="Animated_scuba_fish_swimming_hg_wht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538" y="3789363"/>
            <a:ext cx="2254250" cy="2079625"/>
          </a:xfrm>
          <a:prstGeom prst="rect">
            <a:avLst/>
          </a:prstGeom>
          <a:noFill/>
        </p:spPr>
      </p:pic>
      <p:sp>
        <p:nvSpPr>
          <p:cNvPr id="7200" name="Rectangle 32"/>
          <p:cNvSpPr>
            <a:spLocks noChangeArrowheads="1"/>
          </p:cNvSpPr>
          <p:nvPr/>
        </p:nvSpPr>
        <p:spPr bwMode="auto">
          <a:xfrm>
            <a:off x="6084888" y="5516563"/>
            <a:ext cx="358775" cy="4333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7202" name="Picture 34" descr="soccer_player_animated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88125" y="3716338"/>
            <a:ext cx="1973263" cy="2233612"/>
          </a:xfrm>
          <a:prstGeom prst="rect">
            <a:avLst/>
          </a:prstGeom>
          <a:noFill/>
        </p:spPr>
      </p:pic>
      <p:sp>
        <p:nvSpPr>
          <p:cNvPr id="7203" name="Rectangle 35"/>
          <p:cNvSpPr>
            <a:spLocks noChangeArrowheads="1"/>
          </p:cNvSpPr>
          <p:nvPr/>
        </p:nvSpPr>
        <p:spPr bwMode="auto">
          <a:xfrm>
            <a:off x="8243888" y="5373688"/>
            <a:ext cx="360362" cy="431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500166" y="214290"/>
            <a:ext cx="519405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Name the actions: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9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9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9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0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2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03"/>
                  </p:tgtEl>
                </p:cond>
              </p:nextCondLst>
            </p:seq>
          </p:childTnLst>
        </p:cTn>
      </p:par>
    </p:tnLst>
    <p:bldLst>
      <p:bldP spid="7171" grpId="0"/>
      <p:bldP spid="7172" grpId="0"/>
      <p:bldP spid="7173" grpId="0"/>
      <p:bldP spid="7174" grpId="0"/>
      <p:bldP spid="7175" grpId="0"/>
      <p:bldP spid="7176" grpId="0"/>
      <p:bldP spid="7177" grpId="0"/>
      <p:bldP spid="717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95288" y="2924175"/>
            <a:ext cx="1620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book</a:t>
            </a:r>
            <a:endParaRPr lang="ru-RU" sz="1800" b="1" dirty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555875" y="2924175"/>
            <a:ext cx="1368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exercise book</a:t>
            </a:r>
            <a:endParaRPr lang="ru-RU" sz="1800" b="1" dirty="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4500562" y="2357430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ruler</a:t>
            </a:r>
            <a:endParaRPr lang="ru-RU" sz="1800" b="1" dirty="0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7429520" y="2571744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p</a:t>
            </a:r>
            <a:r>
              <a:rPr lang="en-US" sz="1800" b="1" dirty="0" smtClean="0"/>
              <a:t>encil </a:t>
            </a:r>
            <a:r>
              <a:rPr lang="en-US" sz="1800" b="1" dirty="0" smtClean="0"/>
              <a:t>case</a:t>
            </a:r>
            <a:endParaRPr lang="ru-RU" sz="1800" b="1" dirty="0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79388" y="6021388"/>
            <a:ext cx="1800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pen</a:t>
            </a:r>
            <a:endParaRPr lang="ru-RU" sz="1800" b="1" dirty="0"/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2555875" y="5949950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School bag</a:t>
            </a:r>
            <a:endParaRPr lang="ru-RU" sz="1800" b="1" dirty="0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4643438" y="5949950"/>
            <a:ext cx="1439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rubber</a:t>
            </a:r>
            <a:endParaRPr lang="ru-RU" sz="1800" b="1" dirty="0"/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6877050" y="5949950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smtClean="0"/>
              <a:t>pencil</a:t>
            </a:r>
            <a:endParaRPr lang="ru-RU" sz="1800" b="1" dirty="0"/>
          </a:p>
        </p:txBody>
      </p:sp>
      <p:sp>
        <p:nvSpPr>
          <p:cNvPr id="8203" name="AutoShape 1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1785918" y="2857496"/>
            <a:ext cx="288925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4143372" y="2714620"/>
            <a:ext cx="288925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212" name="Rectangle 20"/>
          <p:cNvSpPr>
            <a:spLocks noChangeArrowheads="1"/>
          </p:cNvSpPr>
          <p:nvPr/>
        </p:nvSpPr>
        <p:spPr bwMode="auto">
          <a:xfrm>
            <a:off x="5795963" y="2852738"/>
            <a:ext cx="288925" cy="431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215" name="Rectangle 23"/>
          <p:cNvSpPr>
            <a:spLocks noChangeArrowheads="1"/>
          </p:cNvSpPr>
          <p:nvPr/>
        </p:nvSpPr>
        <p:spPr bwMode="auto">
          <a:xfrm>
            <a:off x="7000892" y="2492375"/>
            <a:ext cx="234933" cy="431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218" name="Rectangle 26"/>
          <p:cNvSpPr>
            <a:spLocks noChangeArrowheads="1"/>
          </p:cNvSpPr>
          <p:nvPr/>
        </p:nvSpPr>
        <p:spPr bwMode="auto">
          <a:xfrm>
            <a:off x="1763713" y="5661025"/>
            <a:ext cx="431800" cy="5048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221" name="Rectangle 29"/>
          <p:cNvSpPr>
            <a:spLocks noChangeArrowheads="1"/>
          </p:cNvSpPr>
          <p:nvPr/>
        </p:nvSpPr>
        <p:spPr bwMode="auto">
          <a:xfrm>
            <a:off x="3929058" y="5715016"/>
            <a:ext cx="360362" cy="431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224" name="Rectangle 32"/>
          <p:cNvSpPr>
            <a:spLocks noChangeArrowheads="1"/>
          </p:cNvSpPr>
          <p:nvPr/>
        </p:nvSpPr>
        <p:spPr bwMode="auto">
          <a:xfrm>
            <a:off x="6227763" y="5734050"/>
            <a:ext cx="360362" cy="431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227" name="Rectangle 35"/>
          <p:cNvSpPr>
            <a:spLocks noChangeArrowheads="1"/>
          </p:cNvSpPr>
          <p:nvPr/>
        </p:nvSpPr>
        <p:spPr bwMode="auto">
          <a:xfrm>
            <a:off x="8429652" y="5429264"/>
            <a:ext cx="360362" cy="431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643042" y="214290"/>
            <a:ext cx="50401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Name the </a:t>
            </a:r>
            <a:r>
              <a:rPr lang="en-US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o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bjects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</p:txBody>
      </p:sp>
      <p:pic>
        <p:nvPicPr>
          <p:cNvPr id="8229" name="Picture 37" descr="http://monro-design.ru/wp-content/uploads/2011/05/32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000108"/>
            <a:ext cx="2342612" cy="1652574"/>
          </a:xfrm>
          <a:prstGeom prst="rect">
            <a:avLst/>
          </a:prstGeom>
          <a:noFill/>
        </p:spPr>
      </p:pic>
      <p:pic>
        <p:nvPicPr>
          <p:cNvPr id="8231" name="Picture 39" descr="http://www.clipartpal.com/_thumbs/pd/education/notebook_blue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71736" y="928670"/>
            <a:ext cx="1537259" cy="1928826"/>
          </a:xfrm>
          <a:prstGeom prst="rect">
            <a:avLst/>
          </a:prstGeom>
          <a:noFill/>
        </p:spPr>
      </p:pic>
      <p:pic>
        <p:nvPicPr>
          <p:cNvPr id="8233" name="Picture 41" descr="http://www.clker.com/cliparts/m/o/a/1/B/5/ruler-hi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1357298"/>
            <a:ext cx="2082048" cy="1042977"/>
          </a:xfrm>
          <a:prstGeom prst="rect">
            <a:avLst/>
          </a:prstGeom>
          <a:noFill/>
        </p:spPr>
      </p:pic>
      <p:pic>
        <p:nvPicPr>
          <p:cNvPr id="8235" name="Picture 43" descr="http://i.allday.ru/uploads/posts/2008-10/1225414424_avosedn020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63515" y="928670"/>
            <a:ext cx="2480485" cy="1428760"/>
          </a:xfrm>
          <a:prstGeom prst="rect">
            <a:avLst/>
          </a:prstGeom>
          <a:noFill/>
        </p:spPr>
      </p:pic>
      <p:pic>
        <p:nvPicPr>
          <p:cNvPr id="8237" name="Picture 45" descr="http://img-fotki.yandex.ru/get/4518/89635038.560/0_6d357_4523e6a2_XL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9907905">
            <a:off x="-190116" y="3788582"/>
            <a:ext cx="2621421" cy="1970377"/>
          </a:xfrm>
          <a:prstGeom prst="rect">
            <a:avLst/>
          </a:prstGeom>
          <a:noFill/>
        </p:spPr>
      </p:pic>
      <p:pic>
        <p:nvPicPr>
          <p:cNvPr id="8239" name="Picture 47" descr="http://img-fotki.yandex.ru/get/5308/89635038.55d/0_6d2b5_85ff0fb2_XL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00232" y="3429000"/>
            <a:ext cx="2130438" cy="2130438"/>
          </a:xfrm>
          <a:prstGeom prst="rect">
            <a:avLst/>
          </a:prstGeom>
          <a:noFill/>
        </p:spPr>
      </p:pic>
      <p:pic>
        <p:nvPicPr>
          <p:cNvPr id="8241" name="Picture 49" descr="http://0.tqn.com/d/mandarin/1/0/I/_/-/-/eraser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43438" y="4143380"/>
            <a:ext cx="1468446" cy="1468446"/>
          </a:xfrm>
          <a:prstGeom prst="rect">
            <a:avLst/>
          </a:prstGeom>
          <a:noFill/>
        </p:spPr>
      </p:pic>
      <p:pic>
        <p:nvPicPr>
          <p:cNvPr id="8243" name="Picture 51" descr="http://www.teacherweb.com/HI/KahaluuElementary/Trela/pencil-facing-right.pn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715140" y="3500438"/>
            <a:ext cx="1612636" cy="2452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</p:childTnLst>
        </p:cTn>
      </p:par>
    </p:tnLst>
    <p:bldLst>
      <p:bldP spid="8195" grpId="0"/>
      <p:bldP spid="8196" grpId="0"/>
      <p:bldP spid="8197" grpId="0"/>
      <p:bldP spid="8198" grpId="0"/>
      <p:bldP spid="8199" grpId="0"/>
      <p:bldP spid="8200" grpId="0"/>
      <p:bldP spid="8201" grpId="0"/>
      <p:bldP spid="82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en-US" sz="4000"/>
              <a:t>Give the adjectives describing pictures:</a:t>
            </a:r>
            <a:endParaRPr lang="ru-RU" sz="4000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95288" y="2924175"/>
            <a:ext cx="1620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Hot</a:t>
            </a:r>
            <a:endParaRPr lang="ru-RU" sz="1800" b="1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555875" y="2924175"/>
            <a:ext cx="136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Foggy</a:t>
            </a:r>
            <a:endParaRPr lang="ru-RU" sz="1800" b="1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643438" y="2924175"/>
            <a:ext cx="1439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Cloudy</a:t>
            </a:r>
            <a:endParaRPr lang="ru-RU" sz="1800" b="1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877050" y="3141663"/>
            <a:ext cx="143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Rainy</a:t>
            </a:r>
            <a:endParaRPr lang="ru-RU" sz="1800" b="1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79388" y="6021388"/>
            <a:ext cx="1800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Cold</a:t>
            </a:r>
            <a:endParaRPr lang="ru-RU" sz="1800" b="1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2555875" y="5949950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Sunny</a:t>
            </a:r>
            <a:endParaRPr lang="ru-RU" sz="1800" b="1"/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4643438" y="5949950"/>
            <a:ext cx="1439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Windy</a:t>
            </a:r>
            <a:endParaRPr lang="ru-RU" sz="1800" b="1"/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6877050" y="6165850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Snowy</a:t>
            </a:r>
            <a:endParaRPr lang="ru-RU" sz="1800" b="1"/>
          </a:p>
        </p:txBody>
      </p:sp>
      <p:sp>
        <p:nvSpPr>
          <p:cNvPr id="9227" name="AutoShape 1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29" name="Picture 13" descr="12807537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268413"/>
            <a:ext cx="1619250" cy="1552575"/>
          </a:xfrm>
          <a:prstGeom prst="rect">
            <a:avLst/>
          </a:prstGeom>
          <a:noFill/>
        </p:spPr>
      </p:pic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323850" y="2349500"/>
            <a:ext cx="287338" cy="358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32" name="Picture 16" descr="cloudy-weath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638" y="1125538"/>
            <a:ext cx="2122487" cy="1652587"/>
          </a:xfrm>
          <a:prstGeom prst="rect">
            <a:avLst/>
          </a:prstGeom>
          <a:noFill/>
        </p:spPr>
      </p:pic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5940425" y="2565400"/>
            <a:ext cx="287338" cy="358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35" name="Picture 19" descr="rainy_weather_graphic_a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025" y="1196975"/>
            <a:ext cx="1873250" cy="1836738"/>
          </a:xfrm>
          <a:prstGeom prst="rect">
            <a:avLst/>
          </a:prstGeom>
          <a:noFill/>
        </p:spPr>
      </p:pic>
      <p:sp>
        <p:nvSpPr>
          <p:cNvPr id="9236" name="Rectangle 20"/>
          <p:cNvSpPr>
            <a:spLocks noChangeArrowheads="1"/>
          </p:cNvSpPr>
          <p:nvPr/>
        </p:nvSpPr>
        <p:spPr bwMode="auto">
          <a:xfrm>
            <a:off x="8243888" y="2565400"/>
            <a:ext cx="288925" cy="358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38" name="Picture 22" descr="Sunny-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4075" y="3357563"/>
            <a:ext cx="2438400" cy="2438400"/>
          </a:xfrm>
          <a:prstGeom prst="rect">
            <a:avLst/>
          </a:prstGeom>
          <a:noFill/>
        </p:spPr>
      </p:pic>
      <p:sp>
        <p:nvSpPr>
          <p:cNvPr id="9239" name="Rectangle 23"/>
          <p:cNvSpPr>
            <a:spLocks noChangeArrowheads="1"/>
          </p:cNvSpPr>
          <p:nvPr/>
        </p:nvSpPr>
        <p:spPr bwMode="auto">
          <a:xfrm>
            <a:off x="3851275" y="5373688"/>
            <a:ext cx="288925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41" name="Picture 25" descr="animated%20snow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21463" y="3644900"/>
            <a:ext cx="1871662" cy="2305050"/>
          </a:xfrm>
          <a:prstGeom prst="rect">
            <a:avLst/>
          </a:prstGeom>
          <a:noFill/>
        </p:spPr>
      </p:pic>
      <p:sp>
        <p:nvSpPr>
          <p:cNvPr id="9242" name="Rectangle 26"/>
          <p:cNvSpPr>
            <a:spLocks noChangeArrowheads="1"/>
          </p:cNvSpPr>
          <p:nvPr/>
        </p:nvSpPr>
        <p:spPr bwMode="auto">
          <a:xfrm>
            <a:off x="8243888" y="5589588"/>
            <a:ext cx="360362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44" name="Picture 28" descr="blowing-wi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538" y="3933825"/>
            <a:ext cx="2089150" cy="1639888"/>
          </a:xfrm>
          <a:prstGeom prst="rect">
            <a:avLst/>
          </a:prstGeom>
          <a:noFill/>
        </p:spPr>
      </p:pic>
      <p:sp>
        <p:nvSpPr>
          <p:cNvPr id="9245" name="Rectangle 29"/>
          <p:cNvSpPr>
            <a:spLocks noChangeArrowheads="1"/>
          </p:cNvSpPr>
          <p:nvPr/>
        </p:nvSpPr>
        <p:spPr bwMode="auto">
          <a:xfrm>
            <a:off x="5724525" y="5516563"/>
            <a:ext cx="360363" cy="433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47" name="Picture 31" descr="hoarfrost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0825" y="3860800"/>
            <a:ext cx="1763713" cy="1955800"/>
          </a:xfrm>
          <a:prstGeom prst="rect">
            <a:avLst/>
          </a:prstGeom>
          <a:noFill/>
        </p:spPr>
      </p:pic>
      <p:sp>
        <p:nvSpPr>
          <p:cNvPr id="9248" name="Rectangle 32"/>
          <p:cNvSpPr>
            <a:spLocks noChangeArrowheads="1"/>
          </p:cNvSpPr>
          <p:nvPr/>
        </p:nvSpPr>
        <p:spPr bwMode="auto">
          <a:xfrm>
            <a:off x="1547813" y="5589588"/>
            <a:ext cx="287337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50" name="Picture 34" descr="20071029_foggy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51050" y="1125538"/>
            <a:ext cx="1655763" cy="1655762"/>
          </a:xfrm>
          <a:prstGeom prst="rect">
            <a:avLst/>
          </a:prstGeom>
          <a:noFill/>
        </p:spPr>
      </p:pic>
      <p:sp>
        <p:nvSpPr>
          <p:cNvPr id="9251" name="Rectangle 35"/>
          <p:cNvSpPr>
            <a:spLocks noChangeArrowheads="1"/>
          </p:cNvSpPr>
          <p:nvPr/>
        </p:nvSpPr>
        <p:spPr bwMode="auto">
          <a:xfrm>
            <a:off x="3563938" y="2205038"/>
            <a:ext cx="360362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2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2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2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92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51"/>
                  </p:tgtEl>
                </p:cond>
              </p:nextCondLst>
            </p:seq>
          </p:childTnLst>
        </p:cTn>
      </p:par>
    </p:tnLst>
    <p:bldLst>
      <p:bldP spid="9219" grpId="0"/>
      <p:bldP spid="9220" grpId="0"/>
      <p:bldP spid="9221" grpId="0"/>
      <p:bldP spid="9222" grpId="0"/>
      <p:bldP spid="9223" grpId="0"/>
      <p:bldP spid="9224" grpId="0"/>
      <p:bldP spid="9225" grpId="0"/>
      <p:bldP spid="92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rgbClr val="FFFF00"/>
            </a:gs>
            <a:gs pos="100000">
              <a:srgbClr val="99FF3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3203575" y="1341438"/>
            <a:ext cx="94615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dirty="0"/>
              <a:t>cats</a:t>
            </a:r>
            <a:endParaRPr lang="ru-RU" sz="2400" dirty="0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4284663" y="1341438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tigers</a:t>
            </a:r>
            <a:endParaRPr lang="ru-RU" sz="2400"/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5435600" y="1341438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dogs</a:t>
            </a:r>
            <a:endParaRPr lang="ru-RU" sz="2400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6443663" y="1341438"/>
            <a:ext cx="122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wolves</a:t>
            </a:r>
            <a:endParaRPr lang="ru-RU" sz="2400"/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7667625" y="1341438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hens</a:t>
            </a:r>
            <a:endParaRPr lang="ru-RU" sz="2400"/>
          </a:p>
        </p:txBody>
      </p:sp>
      <p:sp>
        <p:nvSpPr>
          <p:cNvPr id="10258" name="Rectangle 18"/>
          <p:cNvSpPr>
            <a:spLocks noChangeArrowheads="1"/>
          </p:cNvSpPr>
          <p:nvPr/>
        </p:nvSpPr>
        <p:spPr bwMode="auto">
          <a:xfrm>
            <a:off x="3708400" y="1773238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cows</a:t>
            </a:r>
            <a:endParaRPr lang="ru-RU" sz="2400"/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4716463" y="1773238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pigs</a:t>
            </a:r>
            <a:endParaRPr lang="ru-RU" sz="2400"/>
          </a:p>
        </p:txBody>
      </p:sp>
      <p:sp>
        <p:nvSpPr>
          <p:cNvPr id="10260" name="Rectangle 20"/>
          <p:cNvSpPr>
            <a:spLocks noChangeArrowheads="1"/>
          </p:cNvSpPr>
          <p:nvPr/>
        </p:nvSpPr>
        <p:spPr bwMode="auto">
          <a:xfrm>
            <a:off x="5508625" y="1773238"/>
            <a:ext cx="14398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monkeys</a:t>
            </a:r>
            <a:endParaRPr lang="ru-RU" sz="2400"/>
          </a:p>
        </p:txBody>
      </p:sp>
      <p:sp>
        <p:nvSpPr>
          <p:cNvPr id="10261" name="Rectangle 21"/>
          <p:cNvSpPr>
            <a:spLocks noChangeArrowheads="1"/>
          </p:cNvSpPr>
          <p:nvPr/>
        </p:nvSpPr>
        <p:spPr bwMode="auto">
          <a:xfrm>
            <a:off x="7019925" y="1773238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lions</a:t>
            </a:r>
            <a:endParaRPr lang="ru-RU" sz="2400"/>
          </a:p>
        </p:txBody>
      </p:sp>
      <p:sp>
        <p:nvSpPr>
          <p:cNvPr id="10262" name="Rectangle 22"/>
          <p:cNvSpPr>
            <a:spLocks noChangeArrowheads="1"/>
          </p:cNvSpPr>
          <p:nvPr/>
        </p:nvSpPr>
        <p:spPr bwMode="auto">
          <a:xfrm>
            <a:off x="7885113" y="1773238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deer</a:t>
            </a:r>
            <a:endParaRPr lang="ru-RU" sz="2400"/>
          </a:p>
        </p:txBody>
      </p:sp>
      <p:sp>
        <p:nvSpPr>
          <p:cNvPr id="10263" name="Rectangle 23"/>
          <p:cNvSpPr>
            <a:spLocks noChangeArrowheads="1"/>
          </p:cNvSpPr>
          <p:nvPr/>
        </p:nvSpPr>
        <p:spPr bwMode="auto">
          <a:xfrm>
            <a:off x="4067175" y="2276475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ducks</a:t>
            </a:r>
            <a:endParaRPr lang="ru-RU" sz="2400"/>
          </a:p>
        </p:txBody>
      </p:sp>
      <p:sp>
        <p:nvSpPr>
          <p:cNvPr id="10264" name="Rectangle 24"/>
          <p:cNvSpPr>
            <a:spLocks noChangeArrowheads="1"/>
          </p:cNvSpPr>
          <p:nvPr/>
        </p:nvSpPr>
        <p:spPr bwMode="auto">
          <a:xfrm>
            <a:off x="5003800" y="2276475"/>
            <a:ext cx="11525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rabbits</a:t>
            </a:r>
            <a:endParaRPr lang="ru-RU" sz="2400"/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6227763" y="2276475"/>
            <a:ext cx="122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giraffes</a:t>
            </a:r>
            <a:endParaRPr lang="ru-RU" sz="2400"/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7380288" y="2276475"/>
            <a:ext cx="122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sheep</a:t>
            </a:r>
            <a:endParaRPr lang="ru-RU" sz="2400"/>
          </a:p>
        </p:txBody>
      </p:sp>
      <p:sp>
        <p:nvSpPr>
          <p:cNvPr id="10267" name="Rectangle 27"/>
          <p:cNvSpPr>
            <a:spLocks noChangeArrowheads="1"/>
          </p:cNvSpPr>
          <p:nvPr/>
        </p:nvSpPr>
        <p:spPr bwMode="auto">
          <a:xfrm>
            <a:off x="4211638" y="3284538"/>
            <a:ext cx="1296987" cy="431800"/>
          </a:xfrm>
          <a:prstGeom prst="rect">
            <a:avLst/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</a:rPr>
              <a:t>Wild</a:t>
            </a:r>
            <a:endParaRPr lang="ru-RU" sz="1800" b="1">
              <a:solidFill>
                <a:schemeClr val="bg1"/>
              </a:solidFill>
            </a:endParaRPr>
          </a:p>
        </p:txBody>
      </p:sp>
      <p:sp>
        <p:nvSpPr>
          <p:cNvPr id="10268" name="Rectangle 28"/>
          <p:cNvSpPr>
            <a:spLocks noChangeArrowheads="1"/>
          </p:cNvSpPr>
          <p:nvPr/>
        </p:nvSpPr>
        <p:spPr bwMode="auto">
          <a:xfrm>
            <a:off x="6659563" y="3284538"/>
            <a:ext cx="1873250" cy="431800"/>
          </a:xfrm>
          <a:prstGeom prst="rect">
            <a:avLst/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</a:rPr>
              <a:t>Domestic</a:t>
            </a:r>
            <a:endParaRPr lang="ru-RU" sz="1800" b="1">
              <a:solidFill>
                <a:schemeClr val="bg1"/>
              </a:solidFill>
            </a:endParaRPr>
          </a:p>
        </p:txBody>
      </p:sp>
      <p:sp>
        <p:nvSpPr>
          <p:cNvPr id="10270" name="Line 30"/>
          <p:cNvSpPr>
            <a:spLocks noChangeShapeType="1"/>
          </p:cNvSpPr>
          <p:nvPr/>
        </p:nvSpPr>
        <p:spPr bwMode="auto">
          <a:xfrm>
            <a:off x="6011863" y="3284538"/>
            <a:ext cx="0" cy="3313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1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572697" y="571480"/>
            <a:ext cx="75713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Name domestic and wild animals: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3" name="Picture 33" descr="http://www.profan.su/ris/004/014/02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071678"/>
            <a:ext cx="3428992" cy="43603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-3.69942E-6 L 0.39376 0.33572 " pathEditMode="relative" ptsTypes="AA">
                                      <p:cBhvr>
                                        <p:cTn id="6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0.04185 L -0.0158 0.34613 " pathEditMode="relative" ptsTypes="AA">
                                      <p:cBhvr>
                                        <p:cTn id="11" dur="2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97 0.04185 L 0.14983 0.40902 " pathEditMode="relative" ptsTypes="AA">
                                      <p:cBhvr>
                                        <p:cTn id="16" dur="2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63 0.04185 L -0.26372 0.40902 " pathEditMode="relative" ptsTypes="AA">
                                      <p:cBhvr>
                                        <p:cTn id="21" dur="2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8.09249E-7 L -0.08646 0.4929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2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2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91329E-6 L 0.34653 0.4719 " pathEditMode="relative" ptsTypes="AA">
                                      <p:cBhvr>
                                        <p:cTn id="31" dur="2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2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9.82659E-7 L 0.22049 0.5558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2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9.82659E-7 L -0.14966 0.4508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2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43 0.04185 L -0.30694 0.55584 " pathEditMode="relative" ptsTypes="AA">
                                      <p:cBhvr>
                                        <p:cTn id="46" dur="2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2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0.04185 L -0.44097 0.63977 " pathEditMode="relative" ptsTypes="AA">
                                      <p:cBhvr>
                                        <p:cTn id="51" dur="2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02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21965E-6 L 0.28368 0.5664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2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1 0.04208 L 0.30712 0.54543 " pathEditMode="relative" ptsTypes="AA">
                                      <p:cBhvr>
                                        <p:cTn id="61" dur="2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77 0.05248 L -0.13768 0.50358 " pathEditMode="relative" ptsTypes="AA">
                                      <p:cBhvr>
                                        <p:cTn id="66" dur="2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6 0.05248 L 0.05121 0.31468 " pathEditMode="relative" ptsTypes="AA">
                                      <p:cBhvr>
                                        <p:cTn id="71" dur="2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6"/>
                  </p:tgtEl>
                </p:cond>
              </p:nextCondLst>
            </p:seq>
          </p:childTnLst>
        </p:cTn>
      </p:par>
    </p:tnLst>
    <p:bldLst>
      <p:bldP spid="10244" grpId="0"/>
      <p:bldP spid="10252" grpId="0"/>
      <p:bldP spid="10255" grpId="0"/>
      <p:bldP spid="10256" grpId="0"/>
      <p:bldP spid="10257" grpId="0"/>
      <p:bldP spid="10258" grpId="0"/>
      <p:bldP spid="10259" grpId="0"/>
      <p:bldP spid="10260" grpId="0"/>
      <p:bldP spid="10261" grpId="0"/>
      <p:bldP spid="10262" grpId="0"/>
      <p:bldP spid="10263" grpId="0"/>
      <p:bldP spid="10264" grpId="0"/>
      <p:bldP spid="10265" grpId="0"/>
      <p:bldP spid="102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rgbClr val="FFFF00"/>
            </a:gs>
            <a:gs pos="100000">
              <a:srgbClr val="99FF3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88" name="Picture 24" descr="chee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132856"/>
            <a:ext cx="2808287" cy="2565400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3708400" y="260350"/>
            <a:ext cx="5111750" cy="1143000"/>
          </a:xfrm>
        </p:spPr>
        <p:txBody>
          <a:bodyPr/>
          <a:lstStyle/>
          <a:p>
            <a:pPr algn="l"/>
            <a:r>
              <a:rPr lang="en-US" sz="2800" b="1" dirty="0">
                <a:solidFill>
                  <a:srgbClr val="0099FF"/>
                </a:solidFill>
                <a:latin typeface="Book Antiqua" pitchFamily="18" charset="0"/>
              </a:rPr>
              <a:t>Name fruits and vegetables:</a:t>
            </a:r>
            <a:endParaRPr lang="ru-RU" sz="2800" b="1" dirty="0">
              <a:solidFill>
                <a:srgbClr val="0099FF"/>
              </a:solidFill>
              <a:latin typeface="Book Antiqua" pitchFamily="18" charset="0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059113" y="1052513"/>
            <a:ext cx="94615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dirty="0"/>
              <a:t>corn</a:t>
            </a:r>
            <a:endParaRPr lang="ru-RU" sz="2000" dirty="0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3779838" y="1196975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apples</a:t>
            </a:r>
            <a:endParaRPr lang="ru-RU" sz="2000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4932363" y="1125538"/>
            <a:ext cx="12954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tomatoes</a:t>
            </a:r>
            <a:endParaRPr lang="ru-RU" sz="2000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6227763" y="1125538"/>
            <a:ext cx="122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oranges</a:t>
            </a:r>
            <a:endParaRPr lang="ru-RU" sz="2000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7524750" y="1196975"/>
            <a:ext cx="12255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cabbage</a:t>
            </a:r>
            <a:endParaRPr lang="ru-RU" sz="2000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3203575" y="1773238"/>
            <a:ext cx="12239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potatoes</a:t>
            </a:r>
            <a:endParaRPr lang="ru-RU" sz="2000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4500563" y="1484313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lemons</a:t>
            </a:r>
            <a:endParaRPr lang="ru-RU" sz="2000"/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5508625" y="1773238"/>
            <a:ext cx="14398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bananas</a:t>
            </a:r>
            <a:endParaRPr lang="ru-RU" sz="2000"/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6732588" y="1557338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carrots</a:t>
            </a:r>
            <a:endParaRPr lang="ru-RU" sz="2000"/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7885113" y="1773238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grapes</a:t>
            </a:r>
            <a:endParaRPr lang="ru-RU" sz="2000"/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3203575" y="2276475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pears</a:t>
            </a:r>
            <a:endParaRPr lang="ru-RU" sz="2000"/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4427538" y="2133600"/>
            <a:ext cx="15843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cucumbers</a:t>
            </a:r>
            <a:endParaRPr lang="ru-RU" sz="2000"/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6011863" y="2205038"/>
            <a:ext cx="122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peaches</a:t>
            </a:r>
            <a:endParaRPr lang="ru-RU" sz="2000"/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7380288" y="2276475"/>
            <a:ext cx="122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plums</a:t>
            </a:r>
            <a:endParaRPr lang="ru-RU" sz="2000"/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4211638" y="3284538"/>
            <a:ext cx="1296987" cy="431800"/>
          </a:xfrm>
          <a:prstGeom prst="rect">
            <a:avLst/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</a:rPr>
              <a:t>Fruits</a:t>
            </a:r>
            <a:endParaRPr lang="ru-RU" sz="1800" b="1">
              <a:solidFill>
                <a:schemeClr val="bg1"/>
              </a:solidFill>
            </a:endParaRP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6659563" y="3284538"/>
            <a:ext cx="1873250" cy="431800"/>
          </a:xfrm>
          <a:prstGeom prst="rect">
            <a:avLst/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</a:rPr>
              <a:t>Vegetables</a:t>
            </a:r>
            <a:endParaRPr lang="ru-RU" sz="1800" b="1">
              <a:solidFill>
                <a:schemeClr val="bg1"/>
              </a:solidFill>
            </a:endParaRPr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>
            <a:off x="6011863" y="3284538"/>
            <a:ext cx="0" cy="3313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5" name="AutoShap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13 0.06104 L 0.35782 0.38612 " pathEditMode="relative" ptsTypes="AA">
                                      <p:cBhvr>
                                        <p:cTn id="6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61 0.04185 L -0.03923 0.37757 " pathEditMode="relative" ptsTypes="AA">
                                      <p:cBhvr>
                                        <p:cTn id="11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2 0.04185 L 0.12604 0.45086 " pathEditMode="relative" ptsTypes="AA">
                                      <p:cBhvr>
                                        <p:cTn id="16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2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62 0.04185 L -0.31875 0.46127 " pathEditMode="relative" ptsTypes="AA">
                                      <p:cBhvr>
                                        <p:cTn id="21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4 0.04185 L -0.16163 0.50335 " pathEditMode="relative" ptsTypes="AA">
                                      <p:cBhvr>
                                        <p:cTn id="26" dur="2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86 0.04185 L 0.31111 0.49295 " pathEditMode="relative" ptsTypes="AA">
                                      <p:cBhvr>
                                        <p:cTn id="31" dur="2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1 0.04208 L -0.11805 0.48254 " pathEditMode="relative" ptsTypes="AA">
                                      <p:cBhvr>
                                        <p:cTn id="36" dur="2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84 0.04185 L -0.25191 0.51376 " pathEditMode="relative" ptsTypes="AA">
                                      <p:cBhvr>
                                        <p:cTn id="41" dur="2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61 0.05248 L -0.05504 0.58728 " pathEditMode="relative" ptsTypes="AA">
                                      <p:cBhvr>
                                        <p:cTn id="46" dur="2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2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42 0.04185 L -0.47257 0.58728 " pathEditMode="relative" ptsTypes="AA">
                                      <p:cBhvr>
                                        <p:cTn id="51" dur="2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12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42 0.05248 L 0.07882 0.57687 " pathEditMode="relative" ptsTypes="AA">
                                      <p:cBhvr>
                                        <p:cTn id="56" dur="2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12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61 0.04185 L 0.19688 0.56624 " pathEditMode="relative" ptsTypes="AA">
                                      <p:cBhvr>
                                        <p:cTn id="61" dur="2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2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25 0.05249 L -0.16129 0.31468 " pathEditMode="relative" ptsTypes="AA">
                                      <p:cBhvr>
                                        <p:cTn id="66" dur="2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1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42 0.05248 L -0.28733 0.44046 " pathEditMode="relative" ptsTypes="AA">
                                      <p:cBhvr>
                                        <p:cTn id="71" dur="2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1"/>
                  </p:tgtEl>
                </p:cond>
              </p:nextCondLst>
            </p:seq>
          </p:childTnLst>
        </p:cTn>
      </p:par>
    </p:tnLst>
    <p:bldLst>
      <p:bldP spid="11268" grpId="0"/>
      <p:bldP spid="11269" grpId="0"/>
      <p:bldP spid="11270" grpId="0"/>
      <p:bldP spid="11271" grpId="0"/>
      <p:bldP spid="11272" grpId="0"/>
      <p:bldP spid="11273" grpId="0"/>
      <p:bldP spid="11274" grpId="0"/>
      <p:bldP spid="11275" grpId="0"/>
      <p:bldP spid="11276" grpId="0"/>
      <p:bldP spid="11277" grpId="0"/>
      <p:bldP spid="11278" grpId="0"/>
      <p:bldP spid="11279" grpId="0"/>
      <p:bldP spid="11280" grpId="0"/>
      <p:bldP spid="1128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rgbClr val="FFFF00"/>
            </a:gs>
            <a:gs pos="100000">
              <a:srgbClr val="99FF3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xfrm>
            <a:off x="3348038" y="0"/>
            <a:ext cx="5111750" cy="1143000"/>
          </a:xfrm>
        </p:spPr>
        <p:txBody>
          <a:bodyPr/>
          <a:lstStyle/>
          <a:p>
            <a:pPr algn="l"/>
            <a:r>
              <a:rPr lang="en-US" sz="2800" b="1" dirty="0">
                <a:solidFill>
                  <a:srgbClr val="0099FF"/>
                </a:solidFill>
                <a:latin typeface="Book Antiqua" pitchFamily="18" charset="0"/>
              </a:rPr>
              <a:t>Name objects from the bedroom and the kitchen:</a:t>
            </a:r>
            <a:endParaRPr lang="ru-RU" sz="2800" b="1" dirty="0">
              <a:solidFill>
                <a:srgbClr val="0099FF"/>
              </a:solidFill>
              <a:latin typeface="Book Antiqua" pitchFamily="18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059113" y="836613"/>
            <a:ext cx="94615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A bed</a:t>
            </a:r>
            <a:endParaRPr lang="ru-RU" sz="2000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635375" y="1125538"/>
            <a:ext cx="11525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A fridge</a:t>
            </a:r>
            <a:endParaRPr lang="ru-RU" sz="2000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4932363" y="1125538"/>
            <a:ext cx="12954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A table</a:t>
            </a:r>
            <a:endParaRPr lang="ru-RU" sz="2000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6227763" y="1125538"/>
            <a:ext cx="122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A desk</a:t>
            </a:r>
            <a:endParaRPr lang="ru-RU" sz="2000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7524750" y="1196975"/>
            <a:ext cx="16192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A computer</a:t>
            </a:r>
            <a:endParaRPr lang="ru-RU" sz="2000"/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3203575" y="1773238"/>
            <a:ext cx="15843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A cupboard</a:t>
            </a:r>
            <a:endParaRPr lang="ru-RU" sz="2000"/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4500563" y="1484313"/>
            <a:ext cx="17272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A bookshelf</a:t>
            </a:r>
            <a:endParaRPr lang="ru-RU" sz="2000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5508625" y="1773238"/>
            <a:ext cx="14398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A sink</a:t>
            </a:r>
            <a:endParaRPr lang="ru-RU" sz="2000"/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6732588" y="1557338"/>
            <a:ext cx="15843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A wardrobe</a:t>
            </a:r>
            <a:endParaRPr lang="ru-RU" sz="2000"/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7956550" y="1916113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Books</a:t>
            </a:r>
            <a:endParaRPr lang="ru-RU" sz="2000"/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3203575" y="2276475"/>
            <a:ext cx="12239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A stove</a:t>
            </a:r>
            <a:endParaRPr lang="ru-RU" sz="2000"/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4427538" y="2133600"/>
            <a:ext cx="15843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A teapot</a:t>
            </a:r>
            <a:endParaRPr lang="ru-RU" sz="2000"/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6011863" y="2205038"/>
            <a:ext cx="122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Cups</a:t>
            </a:r>
            <a:endParaRPr lang="ru-RU" sz="2000"/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6877050" y="1989138"/>
            <a:ext cx="12239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A table lamp</a:t>
            </a:r>
            <a:endParaRPr lang="ru-RU" sz="2000"/>
          </a:p>
        </p:txBody>
      </p:sp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4211638" y="3284538"/>
            <a:ext cx="1296987" cy="431800"/>
          </a:xfrm>
          <a:prstGeom prst="rect">
            <a:avLst/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</a:rPr>
              <a:t>Kitchen</a:t>
            </a:r>
            <a:endParaRPr lang="ru-RU" sz="1800" b="1">
              <a:solidFill>
                <a:schemeClr val="bg1"/>
              </a:solidFill>
            </a:endParaRPr>
          </a:p>
        </p:txBody>
      </p:sp>
      <p:sp>
        <p:nvSpPr>
          <p:cNvPr id="12308" name="Rectangle 20"/>
          <p:cNvSpPr>
            <a:spLocks noChangeArrowheads="1"/>
          </p:cNvSpPr>
          <p:nvPr/>
        </p:nvSpPr>
        <p:spPr bwMode="auto">
          <a:xfrm>
            <a:off x="6659563" y="3284538"/>
            <a:ext cx="1873250" cy="431800"/>
          </a:xfrm>
          <a:prstGeom prst="rect">
            <a:avLst/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</a:rPr>
              <a:t>Bedroom</a:t>
            </a:r>
            <a:endParaRPr lang="ru-RU" sz="1800" b="1">
              <a:solidFill>
                <a:schemeClr val="bg1"/>
              </a:solidFill>
            </a:endParaRPr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6011863" y="3284538"/>
            <a:ext cx="0" cy="3313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10" name="AutoShape 2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2311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987675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312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7563"/>
            <a:ext cx="2987824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313" name="Oval 25"/>
          <p:cNvSpPr>
            <a:spLocks noChangeArrowheads="1"/>
          </p:cNvSpPr>
          <p:nvPr/>
        </p:nvSpPr>
        <p:spPr bwMode="auto">
          <a:xfrm>
            <a:off x="2627313" y="2852738"/>
            <a:ext cx="360362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14" name="Oval 26"/>
          <p:cNvSpPr>
            <a:spLocks noChangeArrowheads="1"/>
          </p:cNvSpPr>
          <p:nvPr/>
        </p:nvSpPr>
        <p:spPr bwMode="auto">
          <a:xfrm>
            <a:off x="395288" y="765175"/>
            <a:ext cx="2159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6.35838E-7 L 0.36232 0.44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" y="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05225 L -0.08663 0.37757 " pathEditMode="relative" ptsTypes="AA">
                                      <p:cBhvr>
                                        <p:cTn id="11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63 0.0104 L -0.22048 0.45086 " pathEditMode="relative" ptsTypes="AA">
                                      <p:cBhvr>
                                        <p:cTn id="16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04 0.05225 L -0.02743 0.46127 " pathEditMode="relative" ptsTypes="AA">
                                      <p:cBhvr>
                                        <p:cTn id="21" dur="2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32 0.05249 L -0.15938 0.5243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" y="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2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5.78035E-8 L 0.18906 0.5664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0.03145 L -0.00781 0.4719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43 0.05249 L -0.2599 0.54543 " pathEditMode="relative" ptsTypes="AA">
                                      <p:cBhvr>
                                        <p:cTn id="41" dur="2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84 0.05248 L -0.08664 0.65017 " pathEditMode="relative" ptsTypes="AA">
                                      <p:cBhvr>
                                        <p:cTn id="46" dur="2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43 0.05248 L -0.00382 0.55583 " pathEditMode="relative" ptsTypes="AA">
                                      <p:cBhvr>
                                        <p:cTn id="51" dur="2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3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22 0.04185 L -3.33333E-6 0.39838 " pathEditMode="relative" ptsTypes="AA">
                                      <p:cBhvr>
                                        <p:cTn id="56" dur="2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3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05 0.05249 L -0.16129 0.51399 " pathEditMode="relative" ptsTypes="AA">
                                      <p:cBhvr>
                                        <p:cTn id="61" dur="2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23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6 0.06289 L 0.07483 0.33549 " pathEditMode="relative" ptsTypes="AA">
                                      <p:cBhvr>
                                        <p:cTn id="66" dur="2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0.04208 L -0.00781 0.50358 " pathEditMode="relative" ptsTypes="AA">
                                      <p:cBhvr>
                                        <p:cTn id="71" dur="2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2"/>
                  </p:tgtEl>
                </p:cond>
              </p:nextCondLst>
            </p:seq>
          </p:childTnLst>
        </p:cTn>
      </p:par>
    </p:tnLst>
    <p:bldLst>
      <p:bldP spid="12293" grpId="0"/>
      <p:bldP spid="12294" grpId="0"/>
      <p:bldP spid="12295" grpId="0"/>
      <p:bldP spid="12296" grpId="0"/>
      <p:bldP spid="12297" grpId="0"/>
      <p:bldP spid="12298" grpId="0"/>
      <p:bldP spid="12299" grpId="0"/>
      <p:bldP spid="12300" grpId="0"/>
      <p:bldP spid="12301" grpId="0"/>
      <p:bldP spid="12302" grpId="0"/>
      <p:bldP spid="12303" grpId="0"/>
      <p:bldP spid="12304" grpId="0"/>
      <p:bldP spid="12305" grpId="0"/>
      <p:bldP spid="1230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42" name="Group 3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3341" name="Group 29"/>
            <p:cNvGrpSpPr>
              <a:grpSpLocks/>
            </p:cNvGrpSpPr>
            <p:nvPr/>
          </p:nvGrpSpPr>
          <p:grpSpPr bwMode="auto">
            <a:xfrm>
              <a:off x="0" y="2096"/>
              <a:ext cx="5760" cy="2224"/>
              <a:chOff x="0" y="2096"/>
              <a:chExt cx="5760" cy="2224"/>
            </a:xfrm>
          </p:grpSpPr>
          <p:pic>
            <p:nvPicPr>
              <p:cNvPr id="13338" name="Picture 26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30000"/>
              </a:blip>
              <a:srcRect/>
              <a:stretch>
                <a:fillRect/>
              </a:stretch>
            </p:blipFill>
            <p:spPr bwMode="auto">
              <a:xfrm>
                <a:off x="2245" y="2096"/>
                <a:ext cx="3515" cy="22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339" name="Picture 27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30000"/>
              </a:blip>
              <a:srcRect/>
              <a:stretch>
                <a:fillRect/>
              </a:stretch>
            </p:blipFill>
            <p:spPr bwMode="auto">
              <a:xfrm>
                <a:off x="0" y="2115"/>
                <a:ext cx="2283" cy="22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13340" name="Picture 28"/>
            <p:cNvPicPr>
              <a:picLocks noChangeAspect="1" noChangeArrowheads="1"/>
            </p:cNvPicPr>
            <p:nvPr/>
          </p:nvPicPr>
          <p:blipFill>
            <a:blip r:embed="rId4" cstate="print">
              <a:lum bright="24000"/>
            </a:blip>
            <a:srcRect/>
            <a:stretch>
              <a:fillRect/>
            </a:stretch>
          </p:blipFill>
          <p:spPr bwMode="auto">
            <a:xfrm>
              <a:off x="2971" y="0"/>
              <a:ext cx="2789" cy="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337" name="Picture 25"/>
            <p:cNvPicPr>
              <a:picLocks noChangeAspect="1" noChangeArrowheads="1"/>
            </p:cNvPicPr>
            <p:nvPr/>
          </p:nvPicPr>
          <p:blipFill>
            <a:blip r:embed="rId5" cstate="print">
              <a:lum bright="42000"/>
            </a:blip>
            <a:srcRect/>
            <a:stretch>
              <a:fillRect/>
            </a:stretch>
          </p:blipFill>
          <p:spPr bwMode="auto">
            <a:xfrm>
              <a:off x="0" y="0"/>
              <a:ext cx="3016" cy="2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7200900" cy="1143000"/>
          </a:xfrm>
        </p:spPr>
        <p:txBody>
          <a:bodyPr/>
          <a:lstStyle/>
          <a:p>
            <a:pPr algn="l"/>
            <a:r>
              <a:rPr lang="en-US" sz="2800" b="1">
                <a:solidFill>
                  <a:srgbClr val="0000FF"/>
                </a:solidFill>
              </a:rPr>
              <a:t>Name winter and summer activities:</a:t>
            </a:r>
            <a:endParaRPr lang="ru-RU" sz="2800" b="1">
              <a:solidFill>
                <a:srgbClr val="0000FF"/>
              </a:solidFill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059113" y="836613"/>
            <a:ext cx="187325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Swimming</a:t>
            </a:r>
            <a:endParaRPr lang="ru-RU" sz="2000" b="1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684213" y="981075"/>
            <a:ext cx="18002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Tobogganing</a:t>
            </a:r>
            <a:endParaRPr lang="ru-RU" sz="2000" b="1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572000" y="1052513"/>
            <a:ext cx="27368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Playing volleyball</a:t>
            </a:r>
            <a:endParaRPr lang="ru-RU" sz="2000" b="1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6877050" y="549275"/>
            <a:ext cx="12239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Skiing</a:t>
            </a:r>
            <a:endParaRPr lang="ru-RU" sz="2000" b="1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7235825" y="981075"/>
            <a:ext cx="16192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Diving</a:t>
            </a:r>
            <a:endParaRPr lang="ru-RU" sz="2000" b="1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250825" y="1700213"/>
            <a:ext cx="15843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Jumping</a:t>
            </a:r>
            <a:endParaRPr lang="ru-RU" sz="2000" b="1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1835150" y="1412875"/>
            <a:ext cx="259238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Playing snowballs</a:t>
            </a:r>
            <a:endParaRPr lang="ru-RU" sz="2000" b="1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4427538" y="1557338"/>
            <a:ext cx="14398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Skating</a:t>
            </a:r>
            <a:endParaRPr lang="ru-RU" sz="2000" b="1"/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5867400" y="1484313"/>
            <a:ext cx="237648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Playing football</a:t>
            </a:r>
            <a:endParaRPr lang="ru-RU" sz="2000" b="1"/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395288" y="2420938"/>
            <a:ext cx="129698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Walking</a:t>
            </a:r>
            <a:endParaRPr lang="ru-RU" sz="2000" b="1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1476375" y="2060575"/>
            <a:ext cx="280828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Making a snowman</a:t>
            </a:r>
            <a:endParaRPr lang="ru-RU" sz="2000" b="1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3924300" y="2636838"/>
            <a:ext cx="20161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Riding a bike</a:t>
            </a:r>
            <a:endParaRPr lang="ru-RU" sz="2000" b="1"/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4500563" y="2060575"/>
            <a:ext cx="26638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Playing tennis</a:t>
            </a:r>
            <a:endParaRPr lang="ru-RU" sz="2000" b="1"/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611188" y="3213100"/>
            <a:ext cx="2376487" cy="431800"/>
          </a:xfrm>
          <a:prstGeom prst="rect">
            <a:avLst/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</a:rPr>
              <a:t>Winter activities</a:t>
            </a:r>
            <a:endParaRPr lang="ru-RU" sz="1800" b="1">
              <a:solidFill>
                <a:schemeClr val="bg1"/>
              </a:solidFill>
            </a:endParaRPr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5508625" y="3284538"/>
            <a:ext cx="3024188" cy="431800"/>
          </a:xfrm>
          <a:prstGeom prst="rect">
            <a:avLst/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</a:rPr>
              <a:t>Summer activities</a:t>
            </a:r>
            <a:endParaRPr lang="ru-RU" sz="1800" b="1">
              <a:solidFill>
                <a:schemeClr val="bg1"/>
              </a:solidFill>
            </a:endParaRPr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4572000" y="3213100"/>
            <a:ext cx="0" cy="33131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2" name="AutoShape 2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2 0.04184 L -0.06701 0.419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1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3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22 0.04208 L 0.48837 0.30427 " pathEditMode="relative" ptsTypes="AA">
                                      <p:cBhvr>
                                        <p:cTn id="11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3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6 0.04185 L 0.48837 0.28323 " pathEditMode="relative" ptsTypes="AA">
                                      <p:cBhvr>
                                        <p:cTn id="16" dur="2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3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6 0.06104 L 0.16545 0.58543 " pathEditMode="relative" ptsTypes="AA">
                                      <p:cBhvr>
                                        <p:cTn id="21" dur="2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3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03 0.05249 L -0.16927 0.47191 " pathEditMode="relative" ptsTypes="AA">
                                      <p:cBhvr>
                                        <p:cTn id="26" dur="2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3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23 0.05248 L -0.1967 0.471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3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782 0.61873 " pathEditMode="relative" ptsTypes="AA">
                                      <p:cBhvr>
                                        <p:cTn id="36" dur="2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33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427 0.04185 L -0.23611 0.40901 " pathEditMode="relative" ptsTypes="AA">
                                      <p:cBhvr>
                                        <p:cTn id="41" dur="2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3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03 0.04208 L 0.20868 0.25179 " pathEditMode="relative" ptsTypes="AA">
                                      <p:cBhvr>
                                        <p:cTn id="46" dur="2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3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82 0.05249 L 0.09444 0.49295 " pathEditMode="relative" ptsTypes="AA">
                                      <p:cBhvr>
                                        <p:cTn id="51" dur="2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3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062 -0.01064 L -0.45277 0.68161 " pathEditMode="relative" ptsTypes="AA">
                                      <p:cBhvr>
                                        <p:cTn id="56" dur="2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3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861 0.05249 L 0.09861 0.4615 " pathEditMode="relative" ptsTypes="AA">
                                      <p:cBhvr>
                                        <p:cTn id="61" dur="2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33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11 0.05248 L -0.02552 0.68161 " pathEditMode="relative" ptsTypes="AA">
                                      <p:cBhvr>
                                        <p:cTn id="66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9"/>
                  </p:tgtEl>
                </p:cond>
              </p:nextCondLst>
            </p:seq>
          </p:childTnLst>
        </p:cTn>
      </p:par>
    </p:tnLst>
    <p:bldLst>
      <p:bldP spid="13315" grpId="0"/>
      <p:bldP spid="13316" grpId="0"/>
      <p:bldP spid="13317" grpId="0"/>
      <p:bldP spid="13318" grpId="0"/>
      <p:bldP spid="13319" grpId="0"/>
      <p:bldP spid="13320" grpId="0"/>
      <p:bldP spid="13321" grpId="0"/>
      <p:bldP spid="13322" grpId="0"/>
      <p:bldP spid="13323" grpId="0"/>
      <p:bldP spid="13324" grpId="0"/>
      <p:bldP spid="13325" grpId="0"/>
      <p:bldP spid="13326" grpId="0"/>
      <p:bldP spid="133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rgbClr val="FFFF00"/>
            </a:gs>
            <a:gs pos="100000">
              <a:srgbClr val="99FF3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3059113" y="836613"/>
            <a:ext cx="187325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 dirty="0" smtClean="0">
                <a:solidFill>
                  <a:srgbClr val="00B050"/>
                </a:solidFill>
              </a:rPr>
              <a:t>Nature Study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684213" y="981075"/>
            <a:ext cx="18002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 dirty="0" smtClean="0">
                <a:solidFill>
                  <a:srgbClr val="FF0000"/>
                </a:solidFill>
              </a:rPr>
              <a:t>Maths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5786446" y="1214422"/>
            <a:ext cx="163990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 dirty="0" smtClean="0">
                <a:solidFill>
                  <a:srgbClr val="0000FF"/>
                </a:solidFill>
              </a:rPr>
              <a:t>Music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250825" y="1700213"/>
            <a:ext cx="15843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 dirty="0" smtClean="0">
                <a:solidFill>
                  <a:srgbClr val="0070C0"/>
                </a:solidFill>
              </a:rPr>
              <a:t>PE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1835150" y="1412875"/>
            <a:ext cx="259238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 dirty="0" smtClean="0">
                <a:solidFill>
                  <a:srgbClr val="C00000"/>
                </a:solidFill>
              </a:rPr>
              <a:t>English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3929058" y="1571612"/>
            <a:ext cx="18002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Crafts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7643834" y="928670"/>
            <a:ext cx="10906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 dirty="0" smtClean="0">
                <a:solidFill>
                  <a:srgbClr val="7030A0"/>
                </a:solidFill>
              </a:rPr>
              <a:t>Art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4362" name="AutoShape 2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4363" name="Picture 27" descr="Palslug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2000240"/>
            <a:ext cx="3600450" cy="3048000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1142976" y="142852"/>
            <a:ext cx="72122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Match subject and action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8596" y="4429132"/>
            <a:ext cx="128588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run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500958" y="6000768"/>
            <a:ext cx="135732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draw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28596" y="5857892"/>
            <a:ext cx="135732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read</a:t>
            </a:r>
            <a:endParaRPr lang="ru-RU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143504" y="6072206"/>
            <a:ext cx="178595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</a:t>
            </a:r>
            <a:r>
              <a:rPr lang="en-US" b="1" dirty="0" smtClean="0"/>
              <a:t>o sums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071670" y="5357826"/>
            <a:ext cx="135732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sing</a:t>
            </a:r>
            <a:endParaRPr lang="ru-RU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643570" y="5072074"/>
            <a:ext cx="371477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Play and do projects</a:t>
            </a:r>
            <a:endParaRPr lang="ru-RU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2571736" y="6215082"/>
            <a:ext cx="200026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</a:t>
            </a:r>
            <a:r>
              <a:rPr lang="en-US" b="1" dirty="0" smtClean="0"/>
              <a:t>ake cards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42183E-6 L 0.43698 0.702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" y="3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3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84 0.0525 L -0.01562 0.3672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5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3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96022E-7 L 0.51198 0.4720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" y="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5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3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04 0.07146 L -0.34653 0.7009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3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947E-6 L -0.12257 0.6378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" y="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5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3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85 0.0525 L -0.01754 0.7104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5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3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7789E-6 L -0.44289 0.5534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" y="2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7"/>
                  </p:tgtEl>
                </p:cond>
              </p:nextCondLst>
            </p:seq>
          </p:childTnLst>
        </p:cTn>
      </p:par>
    </p:tnLst>
    <p:bldLst>
      <p:bldP spid="14345" grpId="0"/>
      <p:bldP spid="14346" grpId="0"/>
      <p:bldP spid="14347" grpId="0"/>
      <p:bldP spid="14350" grpId="0"/>
      <p:bldP spid="14351" grpId="0"/>
      <p:bldP spid="14352" grpId="0"/>
      <p:bldP spid="143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80" name="Picture 20" descr="4yPvLkcKlmIxlSJDZXScEVcJsTsWJDtzbXnhQuuz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7921625" cy="1143000"/>
          </a:xfrm>
        </p:spPr>
        <p:txBody>
          <a:bodyPr/>
          <a:lstStyle/>
          <a:p>
            <a:pPr algn="l"/>
            <a:r>
              <a:rPr lang="en-US" sz="2800" b="1">
                <a:solidFill>
                  <a:srgbClr val="0000FF"/>
                </a:solidFill>
              </a:rPr>
              <a:t>Choose the adjectives which can describe both – summer and winter weather:</a:t>
            </a:r>
            <a:endParaRPr lang="ru-RU" sz="2800" b="1">
              <a:solidFill>
                <a:srgbClr val="0000FF"/>
              </a:solidFill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5219700" y="1628775"/>
            <a:ext cx="187325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Frosty</a:t>
            </a:r>
            <a:endParaRPr lang="ru-RU" sz="2000" b="1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84213" y="981075"/>
            <a:ext cx="18002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Sunny</a:t>
            </a:r>
            <a:endParaRPr lang="ru-RU" sz="2000" b="1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5003800" y="981075"/>
            <a:ext cx="27368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Warm</a:t>
            </a:r>
            <a:endParaRPr lang="ru-RU" sz="2000" b="1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7019925" y="2276475"/>
            <a:ext cx="15843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Cloudy</a:t>
            </a:r>
            <a:endParaRPr lang="ru-RU" sz="2000" b="1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1835150" y="1412875"/>
            <a:ext cx="259238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Rainy</a:t>
            </a:r>
            <a:endParaRPr lang="ru-RU" sz="2000" b="1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3563938" y="1484313"/>
            <a:ext cx="18002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Foggy</a:t>
            </a:r>
            <a:endParaRPr lang="ru-RU" sz="2000" b="1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6767513" y="1412875"/>
            <a:ext cx="237648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Windy</a:t>
            </a:r>
            <a:endParaRPr lang="ru-RU" sz="2000" b="1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827088" y="2420938"/>
            <a:ext cx="129698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Cold</a:t>
            </a:r>
            <a:endParaRPr lang="ru-RU" sz="2000" b="1"/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2700338" y="2133600"/>
            <a:ext cx="14414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Snowy</a:t>
            </a:r>
            <a:endParaRPr lang="ru-RU" sz="2000" b="1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4356100" y="2060575"/>
            <a:ext cx="26638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b="1"/>
              <a:t>Hot</a:t>
            </a:r>
            <a:endParaRPr lang="ru-RU" sz="2000" b="1"/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3203575" y="3213100"/>
            <a:ext cx="3024188" cy="431800"/>
          </a:xfrm>
          <a:prstGeom prst="rect">
            <a:avLst/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Adjectives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15377" name="AutoShape 1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4 0.06289 L -0.03559 0.4615 " pathEditMode="relative" ptsTypes="AA">
                                      <p:cBhvr>
                                        <p:cTn id="6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3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4 0.07352 L 0.13403 0.29364 " pathEditMode="relative" ptsTypes="AA">
                                      <p:cBhvr>
                                        <p:cTn id="11" dur="2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3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4 0.06312 L 0.02761 0.38821 " pathEditMode="relative" ptsTypes="AA">
                                      <p:cBhvr>
                                        <p:cTn id="16" dur="2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3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22 0.05248 L -0.26771 0.61872 " pathEditMode="relative" ptsTypes="AA">
                                      <p:cBhvr>
                                        <p:cTn id="21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3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8 0.06289 L -0.01563 0.51398 " pathEditMode="relative" ptsTypes="AA">
                                      <p:cBhvr>
                                        <p:cTn id="26" dur="2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3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83 0.06289 L -0.2283 0.49294 " pathEditMode="relative" ptsTypes="AA">
                                      <p:cBhvr>
                                        <p:cTn id="31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7"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15367" grpId="0"/>
      <p:bldP spid="15369" grpId="0"/>
      <p:bldP spid="15370" grpId="0"/>
      <p:bldP spid="153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78" name="Picture 94" descr="Lionk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solidFill>
                  <a:schemeClr val="bg1"/>
                </a:solidFill>
              </a:rPr>
              <a:t>Name a missing word in a couple:</a:t>
            </a:r>
            <a:endParaRPr lang="ru-RU" sz="3600" b="1">
              <a:solidFill>
                <a:schemeClr val="bg1"/>
              </a:solidFill>
            </a:endParaRPr>
          </a:p>
        </p:txBody>
      </p:sp>
      <p:graphicFrame>
        <p:nvGraphicFramePr>
          <p:cNvPr id="16479" name="Group 95"/>
          <p:cNvGraphicFramePr>
            <a:graphicFrameLocks noGrp="1"/>
          </p:cNvGraphicFramePr>
          <p:nvPr>
            <p:ph idx="1"/>
          </p:nvPr>
        </p:nvGraphicFramePr>
        <p:xfrm>
          <a:off x="1187450" y="1341438"/>
          <a:ext cx="6562725" cy="29565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641475"/>
                <a:gridCol w="1639888"/>
                <a:gridCol w="1641475"/>
                <a:gridCol w="1639887"/>
              </a:tblGrid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ONE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MANY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ONE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MANY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 cat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Cats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 sheep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Sheep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 fox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Foxes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 horse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Horses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 wolf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Wolves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 deer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Deer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 fish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Fish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 pig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Pigs</a:t>
                      </a:r>
                      <a:endParaRPr kumimoji="0" lang="ru-RU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 monkey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Monkeys</a:t>
                      </a:r>
                      <a:endParaRPr kumimoji="0" lang="ru-RU" sz="2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 mouse</a:t>
                      </a:r>
                      <a:endParaRPr kumimoji="0" lang="ru-RU" sz="2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Mice</a:t>
                      </a:r>
                      <a:endParaRPr kumimoji="0" lang="ru-RU" sz="2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16467" name="Rectangle 83"/>
          <p:cNvSpPr>
            <a:spLocks noChangeArrowheads="1"/>
          </p:cNvSpPr>
          <p:nvPr/>
        </p:nvSpPr>
        <p:spPr bwMode="auto">
          <a:xfrm>
            <a:off x="2916238" y="1916113"/>
            <a:ext cx="1439862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6468" name="Rectangle 84"/>
          <p:cNvSpPr>
            <a:spLocks noChangeArrowheads="1"/>
          </p:cNvSpPr>
          <p:nvPr/>
        </p:nvSpPr>
        <p:spPr bwMode="auto">
          <a:xfrm>
            <a:off x="2916238" y="2420938"/>
            <a:ext cx="1439862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6469" name="Rectangle 85"/>
          <p:cNvSpPr>
            <a:spLocks noChangeArrowheads="1"/>
          </p:cNvSpPr>
          <p:nvPr/>
        </p:nvSpPr>
        <p:spPr bwMode="auto">
          <a:xfrm>
            <a:off x="1258888" y="2924175"/>
            <a:ext cx="1439862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6470" name="Rectangle 86"/>
          <p:cNvSpPr>
            <a:spLocks noChangeArrowheads="1"/>
          </p:cNvSpPr>
          <p:nvPr/>
        </p:nvSpPr>
        <p:spPr bwMode="auto">
          <a:xfrm>
            <a:off x="2916238" y="3357563"/>
            <a:ext cx="1439862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6471" name="Rectangle 87"/>
          <p:cNvSpPr>
            <a:spLocks noChangeArrowheads="1"/>
          </p:cNvSpPr>
          <p:nvPr/>
        </p:nvSpPr>
        <p:spPr bwMode="auto">
          <a:xfrm>
            <a:off x="1331913" y="3860800"/>
            <a:ext cx="1439862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6472" name="Rectangle 88"/>
          <p:cNvSpPr>
            <a:spLocks noChangeArrowheads="1"/>
          </p:cNvSpPr>
          <p:nvPr/>
        </p:nvSpPr>
        <p:spPr bwMode="auto">
          <a:xfrm>
            <a:off x="6156325" y="1916113"/>
            <a:ext cx="1439863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6473" name="Rectangle 89"/>
          <p:cNvSpPr>
            <a:spLocks noChangeArrowheads="1"/>
          </p:cNvSpPr>
          <p:nvPr/>
        </p:nvSpPr>
        <p:spPr bwMode="auto">
          <a:xfrm>
            <a:off x="4572000" y="2420938"/>
            <a:ext cx="1439863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6474" name="Rectangle 90"/>
          <p:cNvSpPr>
            <a:spLocks noChangeArrowheads="1"/>
          </p:cNvSpPr>
          <p:nvPr/>
        </p:nvSpPr>
        <p:spPr bwMode="auto">
          <a:xfrm>
            <a:off x="6156325" y="2924175"/>
            <a:ext cx="1439863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6475" name="Rectangle 91"/>
          <p:cNvSpPr>
            <a:spLocks noChangeArrowheads="1"/>
          </p:cNvSpPr>
          <p:nvPr/>
        </p:nvSpPr>
        <p:spPr bwMode="auto">
          <a:xfrm>
            <a:off x="4572000" y="3429000"/>
            <a:ext cx="1439863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6476" name="Rectangle 92"/>
          <p:cNvSpPr>
            <a:spLocks noChangeArrowheads="1"/>
          </p:cNvSpPr>
          <p:nvPr/>
        </p:nvSpPr>
        <p:spPr bwMode="auto">
          <a:xfrm>
            <a:off x="4500563" y="3860800"/>
            <a:ext cx="1439862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6477" name="AutoShape 9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4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6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6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6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6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4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6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6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6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4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6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4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6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6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4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6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4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6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6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64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6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6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4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6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6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64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6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6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76"/>
                  </p:tgtEl>
                </p:cond>
              </p:nextCondLst>
            </p:seq>
          </p:childTnLst>
        </p:cTn>
      </p:par>
    </p:tnLst>
    <p:bldLst>
      <p:bldP spid="16467" grpId="0" animBg="1"/>
      <p:bldP spid="16468" grpId="0" animBg="1"/>
      <p:bldP spid="16469" grpId="0" animBg="1"/>
      <p:bldP spid="16470" grpId="0" animBg="1"/>
      <p:bldP spid="16471" grpId="0" animBg="1"/>
      <p:bldP spid="16472" grpId="0" animBg="1"/>
      <p:bldP spid="16473" grpId="0" animBg="1"/>
      <p:bldP spid="16474" grpId="0" animBg="1"/>
      <p:bldP spid="16475" grpId="0" animBg="1"/>
      <p:bldP spid="1647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0">
              <a:srgbClr val="FFFF00"/>
            </a:gs>
            <a:gs pos="80000">
              <a:srgbClr val="FFFF00"/>
            </a:gs>
            <a:gs pos="100000">
              <a:schemeClr val="accent3">
                <a:shade val="94000"/>
                <a:satMod val="13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00FF"/>
                </a:solidFill>
                <a:latin typeface="Book Antiqua" pitchFamily="18" charset="0"/>
              </a:rPr>
              <a:t>Name a missing word in a couple (a, an, some):</a:t>
            </a:r>
            <a:endParaRPr lang="ru-RU" sz="36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graphicFrame>
        <p:nvGraphicFramePr>
          <p:cNvPr id="19524" name="Group 68"/>
          <p:cNvGraphicFramePr>
            <a:graphicFrameLocks noGrp="1"/>
          </p:cNvGraphicFramePr>
          <p:nvPr>
            <p:ph idx="1"/>
          </p:nvPr>
        </p:nvGraphicFramePr>
        <p:xfrm>
          <a:off x="1187450" y="1484313"/>
          <a:ext cx="6562725" cy="2834640"/>
        </p:xfrm>
        <a:graphic>
          <a:graphicData uri="http://schemas.openxmlformats.org/drawingml/2006/table">
            <a:tbl>
              <a:tblPr/>
              <a:tblGrid>
                <a:gridCol w="1641475"/>
                <a:gridCol w="1639888"/>
                <a:gridCol w="1641475"/>
                <a:gridCol w="1639887"/>
              </a:tblGrid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some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cheese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tomato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banana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pear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apple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some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juice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orange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some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milk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some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soup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lemon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sweet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some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tea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509" name="Rectangle 53"/>
          <p:cNvSpPr>
            <a:spLocks noChangeArrowheads="1"/>
          </p:cNvSpPr>
          <p:nvPr/>
        </p:nvSpPr>
        <p:spPr bwMode="auto">
          <a:xfrm>
            <a:off x="1258888" y="1484313"/>
            <a:ext cx="1512887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9510" name="Rectangle 54"/>
          <p:cNvSpPr>
            <a:spLocks noChangeArrowheads="1"/>
          </p:cNvSpPr>
          <p:nvPr/>
        </p:nvSpPr>
        <p:spPr bwMode="auto">
          <a:xfrm>
            <a:off x="1258888" y="1989138"/>
            <a:ext cx="1512887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9511" name="Rectangle 55"/>
          <p:cNvSpPr>
            <a:spLocks noChangeArrowheads="1"/>
          </p:cNvSpPr>
          <p:nvPr/>
        </p:nvSpPr>
        <p:spPr bwMode="auto">
          <a:xfrm>
            <a:off x="1258888" y="2492375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9514" name="Rectangle 58"/>
          <p:cNvSpPr>
            <a:spLocks noChangeArrowheads="1"/>
          </p:cNvSpPr>
          <p:nvPr/>
        </p:nvSpPr>
        <p:spPr bwMode="auto">
          <a:xfrm>
            <a:off x="1258888" y="2924175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9515" name="Rectangle 59"/>
          <p:cNvSpPr>
            <a:spLocks noChangeArrowheads="1"/>
          </p:cNvSpPr>
          <p:nvPr/>
        </p:nvSpPr>
        <p:spPr bwMode="auto">
          <a:xfrm>
            <a:off x="1258888" y="3429000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9516" name="Rectangle 60"/>
          <p:cNvSpPr>
            <a:spLocks noChangeArrowheads="1"/>
          </p:cNvSpPr>
          <p:nvPr/>
        </p:nvSpPr>
        <p:spPr bwMode="auto">
          <a:xfrm>
            <a:off x="1258888" y="3860800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9517" name="Rectangle 61"/>
          <p:cNvSpPr>
            <a:spLocks noChangeArrowheads="1"/>
          </p:cNvSpPr>
          <p:nvPr/>
        </p:nvSpPr>
        <p:spPr bwMode="auto">
          <a:xfrm>
            <a:off x="4500563" y="1557338"/>
            <a:ext cx="1512887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9518" name="Rectangle 62"/>
          <p:cNvSpPr>
            <a:spLocks noChangeArrowheads="1"/>
          </p:cNvSpPr>
          <p:nvPr/>
        </p:nvSpPr>
        <p:spPr bwMode="auto">
          <a:xfrm>
            <a:off x="4500563" y="1989138"/>
            <a:ext cx="1512887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9519" name="Rectangle 63"/>
          <p:cNvSpPr>
            <a:spLocks noChangeArrowheads="1"/>
          </p:cNvSpPr>
          <p:nvPr/>
        </p:nvSpPr>
        <p:spPr bwMode="auto">
          <a:xfrm>
            <a:off x="4500563" y="2492375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9520" name="Rectangle 64"/>
          <p:cNvSpPr>
            <a:spLocks noChangeArrowheads="1"/>
          </p:cNvSpPr>
          <p:nvPr/>
        </p:nvSpPr>
        <p:spPr bwMode="auto">
          <a:xfrm>
            <a:off x="4500563" y="2924175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9521" name="Rectangle 65"/>
          <p:cNvSpPr>
            <a:spLocks noChangeArrowheads="1"/>
          </p:cNvSpPr>
          <p:nvPr/>
        </p:nvSpPr>
        <p:spPr bwMode="auto">
          <a:xfrm>
            <a:off x="4500563" y="3429000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9522" name="Rectangle 66"/>
          <p:cNvSpPr>
            <a:spLocks noChangeArrowheads="1"/>
          </p:cNvSpPr>
          <p:nvPr/>
        </p:nvSpPr>
        <p:spPr bwMode="auto">
          <a:xfrm>
            <a:off x="4500563" y="3860800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9523" name="AutoShape 6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9535" name="Picture 79" descr="http://img-fotki.yandex.ru/get/4612/91024863.201/0_bdb95_4ecdfd20_X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4643446"/>
            <a:ext cx="1757350" cy="1889624"/>
          </a:xfrm>
          <a:prstGeom prst="rect">
            <a:avLst/>
          </a:prstGeom>
          <a:noFill/>
        </p:spPr>
      </p:pic>
      <p:pic>
        <p:nvPicPr>
          <p:cNvPr id="60" name="Picture 79" descr="http://img-fotki.yandex.ru/get/4612/91024863.201/0_bdb95_4ecdfd20_X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357694"/>
            <a:ext cx="1757350" cy="1889624"/>
          </a:xfrm>
          <a:prstGeom prst="rect">
            <a:avLst/>
          </a:prstGeom>
          <a:noFill/>
        </p:spPr>
      </p:pic>
      <p:pic>
        <p:nvPicPr>
          <p:cNvPr id="61" name="Picture 79" descr="http://img-fotki.yandex.ru/get/4612/91024863.201/0_bdb95_4ecdfd20_X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4643446"/>
            <a:ext cx="1757350" cy="1889624"/>
          </a:xfrm>
          <a:prstGeom prst="rect">
            <a:avLst/>
          </a:prstGeom>
          <a:noFill/>
        </p:spPr>
      </p:pic>
      <p:pic>
        <p:nvPicPr>
          <p:cNvPr id="62" name="Picture 79" descr="http://img-fotki.yandex.ru/get/4612/91024863.201/0_bdb95_4ecdfd20_X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6650" y="4071942"/>
            <a:ext cx="1757350" cy="1889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5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9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9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9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19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0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5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9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195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19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19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5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9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95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9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9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5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9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95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19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19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5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9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195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19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19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5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9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195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19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19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95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9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195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19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19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95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19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195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19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19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95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95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195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19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19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9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95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195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195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19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19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2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5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195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195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19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19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95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0"/>
                                        <p:tgtEl>
                                          <p:spTgt spid="195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195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19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/>
                                        <p:tgtEl>
                                          <p:spTgt spid="19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22"/>
                  </p:tgtEl>
                </p:cond>
              </p:nextCondLst>
            </p:seq>
          </p:childTnLst>
        </p:cTn>
      </p:par>
    </p:tnLst>
    <p:bldLst>
      <p:bldP spid="19509" grpId="0" animBg="1"/>
      <p:bldP spid="19510" grpId="0" animBg="1"/>
      <p:bldP spid="19511" grpId="0" animBg="1"/>
      <p:bldP spid="19514" grpId="0" animBg="1"/>
      <p:bldP spid="19515" grpId="0" animBg="1"/>
      <p:bldP spid="19516" grpId="0" animBg="1"/>
      <p:bldP spid="19517" grpId="0" animBg="1"/>
      <p:bldP spid="19518" grpId="0" animBg="1"/>
      <p:bldP spid="19519" grpId="0" animBg="1"/>
      <p:bldP spid="19520" grpId="0" animBg="1"/>
      <p:bldP spid="19521" grpId="0" animBg="1"/>
      <p:bldP spid="195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0">
              <a:srgbClr val="FFFF00"/>
            </a:gs>
            <a:gs pos="80000">
              <a:srgbClr val="FFFF00"/>
            </a:gs>
            <a:gs pos="100000">
              <a:schemeClr val="accent3">
                <a:shade val="94000"/>
                <a:satMod val="13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285728"/>
            <a:ext cx="82296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00FF"/>
                </a:solidFill>
                <a:latin typeface="Book Antiqua" pitchFamily="18" charset="0"/>
              </a:rPr>
              <a:t>Make up words:</a:t>
            </a:r>
            <a:endParaRPr lang="ru-RU" sz="36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graphicFrame>
        <p:nvGraphicFramePr>
          <p:cNvPr id="20483" name="Group 3"/>
          <p:cNvGraphicFramePr>
            <a:graphicFrameLocks noGrp="1"/>
          </p:cNvGraphicFramePr>
          <p:nvPr>
            <p:ph idx="1"/>
          </p:nvPr>
        </p:nvGraphicFramePr>
        <p:xfrm>
          <a:off x="1187450" y="1484313"/>
          <a:ext cx="6562725" cy="2834640"/>
        </p:xfrm>
        <a:graphic>
          <a:graphicData uri="http://schemas.openxmlformats.org/drawingml/2006/table">
            <a:tbl>
              <a:tblPr/>
              <a:tblGrid>
                <a:gridCol w="1641475"/>
                <a:gridCol w="1639888"/>
                <a:gridCol w="1641475"/>
                <a:gridCol w="1639887"/>
              </a:tblGrid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itchFamily="18" charset="0"/>
                        </a:rPr>
                        <a:t>lalh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hall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itchFamily="18" charset="0"/>
                        </a:rPr>
                        <a:t>orod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door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itchFamily="18" charset="0"/>
                        </a:rPr>
                        <a:t>citkneh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kitchen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itchFamily="18" charset="0"/>
                        </a:rPr>
                        <a:t>amlp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lamp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itchFamily="18" charset="0"/>
                        </a:rPr>
                        <a:t>ttolie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toilet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itchFamily="18" charset="0"/>
                        </a:rPr>
                        <a:t>tfal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flat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itchFamily="18" charset="0"/>
                        </a:rPr>
                        <a:t>diwnow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window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itchFamily="18" charset="0"/>
                        </a:rPr>
                        <a:t>riahc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chair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itchFamily="18" charset="0"/>
                        </a:rPr>
                        <a:t>uohse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house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itchFamily="18" charset="0"/>
                        </a:rPr>
                        <a:t>ictupre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picture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itchFamily="18" charset="0"/>
                        </a:rPr>
                        <a:t>oebormd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bedroom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itchFamily="18" charset="0"/>
                        </a:rPr>
                        <a:t>tusdy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study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32" name="AutoShape 5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33" name="Rectangle 53"/>
          <p:cNvSpPr>
            <a:spLocks noChangeArrowheads="1"/>
          </p:cNvSpPr>
          <p:nvPr/>
        </p:nvSpPr>
        <p:spPr bwMode="auto">
          <a:xfrm>
            <a:off x="2843213" y="1557338"/>
            <a:ext cx="1512887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0534" name="Rectangle 54"/>
          <p:cNvSpPr>
            <a:spLocks noChangeArrowheads="1"/>
          </p:cNvSpPr>
          <p:nvPr/>
        </p:nvSpPr>
        <p:spPr bwMode="auto">
          <a:xfrm>
            <a:off x="2843213" y="2060575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0535" name="Rectangle 55"/>
          <p:cNvSpPr>
            <a:spLocks noChangeArrowheads="1"/>
          </p:cNvSpPr>
          <p:nvPr/>
        </p:nvSpPr>
        <p:spPr bwMode="auto">
          <a:xfrm>
            <a:off x="2843213" y="2492375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0536" name="Rectangle 56"/>
          <p:cNvSpPr>
            <a:spLocks noChangeArrowheads="1"/>
          </p:cNvSpPr>
          <p:nvPr/>
        </p:nvSpPr>
        <p:spPr bwMode="auto">
          <a:xfrm>
            <a:off x="2843213" y="2997200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0537" name="Rectangle 57"/>
          <p:cNvSpPr>
            <a:spLocks noChangeArrowheads="1"/>
          </p:cNvSpPr>
          <p:nvPr/>
        </p:nvSpPr>
        <p:spPr bwMode="auto">
          <a:xfrm>
            <a:off x="2915816" y="3429000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0538" name="Rectangle 58"/>
          <p:cNvSpPr>
            <a:spLocks noChangeArrowheads="1"/>
          </p:cNvSpPr>
          <p:nvPr/>
        </p:nvSpPr>
        <p:spPr bwMode="auto">
          <a:xfrm>
            <a:off x="2843808" y="3933056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0539" name="Rectangle 59"/>
          <p:cNvSpPr>
            <a:spLocks noChangeArrowheads="1"/>
          </p:cNvSpPr>
          <p:nvPr/>
        </p:nvSpPr>
        <p:spPr bwMode="auto">
          <a:xfrm>
            <a:off x="6156325" y="1557338"/>
            <a:ext cx="151288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0540" name="Rectangle 60"/>
          <p:cNvSpPr>
            <a:spLocks noChangeArrowheads="1"/>
          </p:cNvSpPr>
          <p:nvPr/>
        </p:nvSpPr>
        <p:spPr bwMode="auto">
          <a:xfrm>
            <a:off x="6156176" y="1988840"/>
            <a:ext cx="151288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0541" name="Rectangle 61"/>
          <p:cNvSpPr>
            <a:spLocks noChangeArrowheads="1"/>
          </p:cNvSpPr>
          <p:nvPr/>
        </p:nvSpPr>
        <p:spPr bwMode="auto">
          <a:xfrm>
            <a:off x="6156325" y="2492375"/>
            <a:ext cx="151288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0542" name="Rectangle 62"/>
          <p:cNvSpPr>
            <a:spLocks noChangeArrowheads="1"/>
          </p:cNvSpPr>
          <p:nvPr/>
        </p:nvSpPr>
        <p:spPr bwMode="auto">
          <a:xfrm>
            <a:off x="6156325" y="2924175"/>
            <a:ext cx="151288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0543" name="Rectangle 63"/>
          <p:cNvSpPr>
            <a:spLocks noChangeArrowheads="1"/>
          </p:cNvSpPr>
          <p:nvPr/>
        </p:nvSpPr>
        <p:spPr bwMode="auto">
          <a:xfrm>
            <a:off x="6156176" y="3429000"/>
            <a:ext cx="151288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0544" name="Rectangle 64"/>
          <p:cNvSpPr>
            <a:spLocks noChangeArrowheads="1"/>
          </p:cNvSpPr>
          <p:nvPr/>
        </p:nvSpPr>
        <p:spPr bwMode="auto">
          <a:xfrm>
            <a:off x="6156176" y="3933056"/>
            <a:ext cx="151288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05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0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20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5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0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205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20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20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0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205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20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20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5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205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205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20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20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5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205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205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20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20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5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20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20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20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20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5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205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205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20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20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05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20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20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20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05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20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205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20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20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05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20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205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20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20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05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20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205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20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20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5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0"/>
                                        <p:tgtEl>
                                          <p:spTgt spid="20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205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20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/>
                                        <p:tgtEl>
                                          <p:spTgt spid="20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4"/>
                  </p:tgtEl>
                </p:cond>
              </p:nextCondLst>
            </p:seq>
          </p:childTnLst>
        </p:cTn>
      </p:par>
    </p:tnLst>
    <p:bldLst>
      <p:bldP spid="20533" grpId="0" animBg="1"/>
      <p:bldP spid="20534" grpId="0" animBg="1"/>
      <p:bldP spid="20535" grpId="0" animBg="1"/>
      <p:bldP spid="20536" grpId="0" animBg="1"/>
      <p:bldP spid="20537" grpId="0" animBg="1"/>
      <p:bldP spid="20538" grpId="0" animBg="1"/>
      <p:bldP spid="20539" grpId="0" animBg="1"/>
      <p:bldP spid="20540" grpId="0" animBg="1"/>
      <p:bldP spid="20541" grpId="0" animBg="1"/>
      <p:bldP spid="20542" grpId="0" animBg="1"/>
      <p:bldP spid="20543" grpId="0" animBg="1"/>
      <p:bldP spid="205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rgbClr val="FFFF00"/>
            </a:gs>
            <a:gs pos="100000">
              <a:srgbClr val="99FF3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00FF"/>
                </a:solidFill>
                <a:latin typeface="Book Antiqua" pitchFamily="18" charset="0"/>
              </a:rPr>
              <a:t>Use “play” where it is necessary:</a:t>
            </a:r>
            <a:endParaRPr lang="ru-RU" sz="36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graphicFrame>
        <p:nvGraphicFramePr>
          <p:cNvPr id="21559" name="Group 55"/>
          <p:cNvGraphicFramePr>
            <a:graphicFrameLocks noGrp="1"/>
          </p:cNvGraphicFramePr>
          <p:nvPr>
            <p:ph idx="1"/>
          </p:nvPr>
        </p:nvGraphicFramePr>
        <p:xfrm>
          <a:off x="1187451" y="1484313"/>
          <a:ext cx="6670697" cy="2834640"/>
        </p:xfrm>
        <a:graphic>
          <a:graphicData uri="http://schemas.openxmlformats.org/drawingml/2006/table">
            <a:tbl>
              <a:tblPr/>
              <a:tblGrid>
                <a:gridCol w="1668481"/>
                <a:gridCol w="1666868"/>
                <a:gridCol w="1668481"/>
                <a:gridCol w="1666867"/>
              </a:tblGrid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play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tennis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skate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play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hockey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play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volleyball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jump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skip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play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snowballs</a:t>
                      </a:r>
                      <a:endParaRPr kumimoji="0" lang="ru-RU" sz="2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ski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swim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play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football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dance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dive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44" name="AutoShape 40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60" name="Rectangle 56"/>
          <p:cNvSpPr>
            <a:spLocks noChangeArrowheads="1"/>
          </p:cNvSpPr>
          <p:nvPr/>
        </p:nvSpPr>
        <p:spPr bwMode="auto">
          <a:xfrm>
            <a:off x="1187450" y="1557338"/>
            <a:ext cx="151288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1561" name="Rectangle 57"/>
          <p:cNvSpPr>
            <a:spLocks noChangeArrowheads="1"/>
          </p:cNvSpPr>
          <p:nvPr/>
        </p:nvSpPr>
        <p:spPr bwMode="auto">
          <a:xfrm>
            <a:off x="1187450" y="2060575"/>
            <a:ext cx="151288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1562" name="Rectangle 58"/>
          <p:cNvSpPr>
            <a:spLocks noChangeArrowheads="1"/>
          </p:cNvSpPr>
          <p:nvPr/>
        </p:nvSpPr>
        <p:spPr bwMode="auto">
          <a:xfrm>
            <a:off x="1187450" y="2492375"/>
            <a:ext cx="151288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1563" name="Rectangle 59"/>
          <p:cNvSpPr>
            <a:spLocks noChangeArrowheads="1"/>
          </p:cNvSpPr>
          <p:nvPr/>
        </p:nvSpPr>
        <p:spPr bwMode="auto">
          <a:xfrm>
            <a:off x="1187450" y="2997200"/>
            <a:ext cx="151288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1564" name="Rectangle 60"/>
          <p:cNvSpPr>
            <a:spLocks noChangeArrowheads="1"/>
          </p:cNvSpPr>
          <p:nvPr/>
        </p:nvSpPr>
        <p:spPr bwMode="auto">
          <a:xfrm>
            <a:off x="1187450" y="3429000"/>
            <a:ext cx="151288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1565" name="Rectangle 61"/>
          <p:cNvSpPr>
            <a:spLocks noChangeArrowheads="1"/>
          </p:cNvSpPr>
          <p:nvPr/>
        </p:nvSpPr>
        <p:spPr bwMode="auto">
          <a:xfrm>
            <a:off x="1187450" y="3933825"/>
            <a:ext cx="151288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1566" name="Rectangle 62"/>
          <p:cNvSpPr>
            <a:spLocks noChangeArrowheads="1"/>
          </p:cNvSpPr>
          <p:nvPr/>
        </p:nvSpPr>
        <p:spPr bwMode="auto">
          <a:xfrm>
            <a:off x="4643438" y="1571612"/>
            <a:ext cx="1512887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1567" name="Rectangle 63"/>
          <p:cNvSpPr>
            <a:spLocks noChangeArrowheads="1"/>
          </p:cNvSpPr>
          <p:nvPr/>
        </p:nvSpPr>
        <p:spPr bwMode="auto">
          <a:xfrm>
            <a:off x="4643438" y="2071678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1568" name="Rectangle 64"/>
          <p:cNvSpPr>
            <a:spLocks noChangeArrowheads="1"/>
          </p:cNvSpPr>
          <p:nvPr/>
        </p:nvSpPr>
        <p:spPr bwMode="auto">
          <a:xfrm>
            <a:off x="4643438" y="2500306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1569" name="Rectangle 65"/>
          <p:cNvSpPr>
            <a:spLocks noChangeArrowheads="1"/>
          </p:cNvSpPr>
          <p:nvPr/>
        </p:nvSpPr>
        <p:spPr bwMode="auto">
          <a:xfrm>
            <a:off x="4643438" y="3000372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1570" name="Rectangle 66"/>
          <p:cNvSpPr>
            <a:spLocks noChangeArrowheads="1"/>
          </p:cNvSpPr>
          <p:nvPr/>
        </p:nvSpPr>
        <p:spPr bwMode="auto">
          <a:xfrm>
            <a:off x="4643438" y="3429000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1571" name="Rectangle 67"/>
          <p:cNvSpPr>
            <a:spLocks noChangeArrowheads="1"/>
          </p:cNvSpPr>
          <p:nvPr/>
        </p:nvSpPr>
        <p:spPr bwMode="auto">
          <a:xfrm>
            <a:off x="4643438" y="3929066"/>
            <a:ext cx="1512887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21573" name="Picture 69" descr="hockey-snoopy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4292600"/>
            <a:ext cx="3024188" cy="245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5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1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15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1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21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6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15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1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215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21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21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6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5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21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21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6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5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215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215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21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21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6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5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21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21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21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21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6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5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21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215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21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21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6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5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215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215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21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21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6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15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215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215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21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21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6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5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215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215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21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21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68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15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215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215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21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21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6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15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21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215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21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21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7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15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0"/>
                                        <p:tgtEl>
                                          <p:spTgt spid="215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215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21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/>
                                        <p:tgtEl>
                                          <p:spTgt spid="21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71"/>
                  </p:tgtEl>
                </p:cond>
              </p:nextCondLst>
            </p:seq>
          </p:childTnLst>
        </p:cTn>
      </p:par>
    </p:tnLst>
    <p:bldLst>
      <p:bldP spid="21560" grpId="0" animBg="1"/>
      <p:bldP spid="21561" grpId="0" animBg="1"/>
      <p:bldP spid="21562" grpId="0" animBg="1"/>
      <p:bldP spid="21563" grpId="0" animBg="1"/>
      <p:bldP spid="21564" grpId="0" animBg="1"/>
      <p:bldP spid="21565" grpId="0" animBg="1"/>
      <p:bldP spid="21566" grpId="0" animBg="1"/>
      <p:bldP spid="21567" grpId="0" animBg="1"/>
      <p:bldP spid="21568" grpId="0" animBg="1"/>
      <p:bldP spid="21569" grpId="0" animBg="1"/>
      <p:bldP spid="21570" grpId="0" animBg="1"/>
      <p:bldP spid="2157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0">
              <a:srgbClr val="FFFF00"/>
            </a:gs>
            <a:gs pos="80000">
              <a:srgbClr val="FFFF00"/>
            </a:gs>
            <a:gs pos="100000">
              <a:schemeClr val="accent3">
                <a:shade val="94000"/>
                <a:satMod val="13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00FF"/>
                </a:solidFill>
                <a:latin typeface="Book Antiqua" pitchFamily="18" charset="0"/>
              </a:rPr>
              <a:t>Name a missing word in a couple </a:t>
            </a:r>
            <a:endParaRPr lang="ru-RU" sz="36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graphicFrame>
        <p:nvGraphicFramePr>
          <p:cNvPr id="22605" name="Group 77"/>
          <p:cNvGraphicFramePr>
            <a:graphicFrameLocks noGrp="1"/>
          </p:cNvGraphicFramePr>
          <p:nvPr>
            <p:ph idx="1"/>
          </p:nvPr>
        </p:nvGraphicFramePr>
        <p:xfrm>
          <a:off x="1214414" y="1484313"/>
          <a:ext cx="6535761" cy="2779079"/>
        </p:xfrm>
        <a:graphic>
          <a:graphicData uri="http://schemas.openxmlformats.org/drawingml/2006/table">
            <a:tbl>
              <a:tblPr/>
              <a:tblGrid>
                <a:gridCol w="1634732"/>
                <a:gridCol w="1633149"/>
                <a:gridCol w="1634732"/>
                <a:gridCol w="1633148"/>
              </a:tblGrid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Russian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English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Russian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English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вторник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Tuesday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расписание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timetable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суббота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Saturday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доска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board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понедельник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Monday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учитель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teacher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среда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Wednesday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ученик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pupil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пятница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Friday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окно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window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68" name="AutoShape 40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606" name="Rectangle 78"/>
          <p:cNvSpPr>
            <a:spLocks noChangeArrowheads="1"/>
          </p:cNvSpPr>
          <p:nvPr/>
        </p:nvSpPr>
        <p:spPr bwMode="auto">
          <a:xfrm>
            <a:off x="1285852" y="2000240"/>
            <a:ext cx="1439862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2607" name="Rectangle 79"/>
          <p:cNvSpPr>
            <a:spLocks noChangeArrowheads="1"/>
          </p:cNvSpPr>
          <p:nvPr/>
        </p:nvSpPr>
        <p:spPr bwMode="auto">
          <a:xfrm>
            <a:off x="1285852" y="2428868"/>
            <a:ext cx="1439862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2608" name="Rectangle 80"/>
          <p:cNvSpPr>
            <a:spLocks noChangeArrowheads="1"/>
          </p:cNvSpPr>
          <p:nvPr/>
        </p:nvSpPr>
        <p:spPr bwMode="auto">
          <a:xfrm>
            <a:off x="2857488" y="2928934"/>
            <a:ext cx="1439862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2609" name="Rectangle 81"/>
          <p:cNvSpPr>
            <a:spLocks noChangeArrowheads="1"/>
          </p:cNvSpPr>
          <p:nvPr/>
        </p:nvSpPr>
        <p:spPr bwMode="auto">
          <a:xfrm>
            <a:off x="1285852" y="3429000"/>
            <a:ext cx="1439862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2610" name="Rectangle 82"/>
          <p:cNvSpPr>
            <a:spLocks noChangeArrowheads="1"/>
          </p:cNvSpPr>
          <p:nvPr/>
        </p:nvSpPr>
        <p:spPr bwMode="auto">
          <a:xfrm>
            <a:off x="1285852" y="3857628"/>
            <a:ext cx="1439862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2612" name="Rectangle 84"/>
          <p:cNvSpPr>
            <a:spLocks noChangeArrowheads="1"/>
          </p:cNvSpPr>
          <p:nvPr/>
        </p:nvSpPr>
        <p:spPr bwMode="auto">
          <a:xfrm>
            <a:off x="6215074" y="2000240"/>
            <a:ext cx="1439862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2613" name="Rectangle 85"/>
          <p:cNvSpPr>
            <a:spLocks noChangeArrowheads="1"/>
          </p:cNvSpPr>
          <p:nvPr/>
        </p:nvSpPr>
        <p:spPr bwMode="auto">
          <a:xfrm>
            <a:off x="4572000" y="2428868"/>
            <a:ext cx="1439863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2614" name="Rectangle 86"/>
          <p:cNvSpPr>
            <a:spLocks noChangeArrowheads="1"/>
          </p:cNvSpPr>
          <p:nvPr/>
        </p:nvSpPr>
        <p:spPr bwMode="auto">
          <a:xfrm>
            <a:off x="4572000" y="2928934"/>
            <a:ext cx="1439863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2615" name="Rectangle 87"/>
          <p:cNvSpPr>
            <a:spLocks noChangeArrowheads="1"/>
          </p:cNvSpPr>
          <p:nvPr/>
        </p:nvSpPr>
        <p:spPr bwMode="auto">
          <a:xfrm>
            <a:off x="6215074" y="3857628"/>
            <a:ext cx="1439863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2616" name="Rectangle 88"/>
          <p:cNvSpPr>
            <a:spLocks noChangeArrowheads="1"/>
          </p:cNvSpPr>
          <p:nvPr/>
        </p:nvSpPr>
        <p:spPr bwMode="auto">
          <a:xfrm>
            <a:off x="6215074" y="3357562"/>
            <a:ext cx="1439863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2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0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26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2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2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0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26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2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2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0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26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2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0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26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2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2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26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2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2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6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1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26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1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26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2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2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1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6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2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2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16"/>
                  </p:tgtEl>
                </p:cond>
              </p:nextCondLst>
            </p:seq>
          </p:childTnLst>
        </p:cTn>
      </p:par>
    </p:tnLst>
    <p:bldLst>
      <p:bldP spid="22606" grpId="0" animBg="1"/>
      <p:bldP spid="22607" grpId="0" animBg="1"/>
      <p:bldP spid="22608" grpId="0" animBg="1"/>
      <p:bldP spid="22609" grpId="0" animBg="1"/>
      <p:bldP spid="22610" grpId="0" animBg="1"/>
      <p:bldP spid="22612" grpId="0" animBg="1"/>
      <p:bldP spid="22613" grpId="0" animBg="1"/>
      <p:bldP spid="22614" grpId="0" animBg="1"/>
      <p:bldP spid="22615" grpId="0" animBg="1"/>
      <p:bldP spid="226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23" name="Picture 71" descr="02_winter_ti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</p:spPr>
      </p:pic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solidFill>
                  <a:schemeClr val="bg1"/>
                </a:solidFill>
              </a:rPr>
              <a:t>Name a season:</a:t>
            </a:r>
            <a:endParaRPr lang="ru-RU" sz="3600" b="1">
              <a:solidFill>
                <a:schemeClr val="bg1"/>
              </a:solidFill>
            </a:endParaRPr>
          </a:p>
        </p:txBody>
      </p:sp>
      <p:graphicFrame>
        <p:nvGraphicFramePr>
          <p:cNvPr id="23624" name="Group 72"/>
          <p:cNvGraphicFramePr>
            <a:graphicFrameLocks noGrp="1"/>
          </p:cNvGraphicFramePr>
          <p:nvPr>
            <p:ph idx="1"/>
          </p:nvPr>
        </p:nvGraphicFramePr>
        <p:xfrm>
          <a:off x="1187450" y="1484313"/>
          <a:ext cx="6562725" cy="2768602"/>
        </p:xfrm>
        <a:graphic>
          <a:graphicData uri="http://schemas.openxmlformats.org/drawingml/2006/table">
            <a:tbl>
              <a:tblPr/>
              <a:tblGrid>
                <a:gridCol w="1641475"/>
                <a:gridCol w="1639888"/>
                <a:gridCol w="1641475"/>
                <a:gridCol w="1639887"/>
              </a:tblGrid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winter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January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spring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April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spring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March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autumn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October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autumn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September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autumn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November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summer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June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summer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July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summer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August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spring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May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winter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February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winter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December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3592" name="AutoShape 4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07" name="Rectangle 55"/>
          <p:cNvSpPr>
            <a:spLocks noChangeArrowheads="1"/>
          </p:cNvSpPr>
          <p:nvPr/>
        </p:nvSpPr>
        <p:spPr bwMode="auto">
          <a:xfrm>
            <a:off x="1187450" y="1557338"/>
            <a:ext cx="1512888" cy="360362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08" name="Rectangle 56"/>
          <p:cNvSpPr>
            <a:spLocks noChangeArrowheads="1"/>
          </p:cNvSpPr>
          <p:nvPr/>
        </p:nvSpPr>
        <p:spPr bwMode="auto">
          <a:xfrm>
            <a:off x="1187450" y="1989138"/>
            <a:ext cx="1512888" cy="360362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09" name="Rectangle 57"/>
          <p:cNvSpPr>
            <a:spLocks noChangeArrowheads="1"/>
          </p:cNvSpPr>
          <p:nvPr/>
        </p:nvSpPr>
        <p:spPr bwMode="auto">
          <a:xfrm>
            <a:off x="1187450" y="2492375"/>
            <a:ext cx="1512888" cy="36036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10" name="Rectangle 58"/>
          <p:cNvSpPr>
            <a:spLocks noChangeArrowheads="1"/>
          </p:cNvSpPr>
          <p:nvPr/>
        </p:nvSpPr>
        <p:spPr bwMode="auto">
          <a:xfrm>
            <a:off x="1187450" y="2924175"/>
            <a:ext cx="1512888" cy="36036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11" name="Rectangle 59"/>
          <p:cNvSpPr>
            <a:spLocks noChangeArrowheads="1"/>
          </p:cNvSpPr>
          <p:nvPr/>
        </p:nvSpPr>
        <p:spPr bwMode="auto">
          <a:xfrm>
            <a:off x="1187450" y="3357563"/>
            <a:ext cx="1512888" cy="360362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12" name="Rectangle 60"/>
          <p:cNvSpPr>
            <a:spLocks noChangeArrowheads="1"/>
          </p:cNvSpPr>
          <p:nvPr/>
        </p:nvSpPr>
        <p:spPr bwMode="auto">
          <a:xfrm>
            <a:off x="1187450" y="3860800"/>
            <a:ext cx="1512888" cy="36036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13" name="Rectangle 61"/>
          <p:cNvSpPr>
            <a:spLocks noChangeArrowheads="1"/>
          </p:cNvSpPr>
          <p:nvPr/>
        </p:nvSpPr>
        <p:spPr bwMode="auto">
          <a:xfrm>
            <a:off x="4500563" y="3357563"/>
            <a:ext cx="1512887" cy="360362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14" name="Rectangle 62"/>
          <p:cNvSpPr>
            <a:spLocks noChangeArrowheads="1"/>
          </p:cNvSpPr>
          <p:nvPr/>
        </p:nvSpPr>
        <p:spPr bwMode="auto">
          <a:xfrm>
            <a:off x="4500563" y="3860800"/>
            <a:ext cx="1512887" cy="36036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16" name="Rectangle 64"/>
          <p:cNvSpPr>
            <a:spLocks noChangeArrowheads="1"/>
          </p:cNvSpPr>
          <p:nvPr/>
        </p:nvSpPr>
        <p:spPr bwMode="auto">
          <a:xfrm>
            <a:off x="4500563" y="2420938"/>
            <a:ext cx="1512887" cy="360362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17" name="Rectangle 65"/>
          <p:cNvSpPr>
            <a:spLocks noChangeArrowheads="1"/>
          </p:cNvSpPr>
          <p:nvPr/>
        </p:nvSpPr>
        <p:spPr bwMode="auto">
          <a:xfrm>
            <a:off x="4500563" y="2924175"/>
            <a:ext cx="1512887" cy="36036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18" name="Rectangle 66"/>
          <p:cNvSpPr>
            <a:spLocks noChangeArrowheads="1"/>
          </p:cNvSpPr>
          <p:nvPr/>
        </p:nvSpPr>
        <p:spPr bwMode="auto">
          <a:xfrm>
            <a:off x="4500563" y="1557338"/>
            <a:ext cx="1512887" cy="360362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19" name="Rectangle 67"/>
          <p:cNvSpPr>
            <a:spLocks noChangeArrowheads="1"/>
          </p:cNvSpPr>
          <p:nvPr/>
        </p:nvSpPr>
        <p:spPr bwMode="auto">
          <a:xfrm>
            <a:off x="4500563" y="1989138"/>
            <a:ext cx="1512887" cy="360362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20" name="AutoShape 6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621" name="AutoShape 6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6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3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6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36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6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36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236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23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23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6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23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236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23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23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36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23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236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23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23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6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23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236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23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23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36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23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236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23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23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3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36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236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236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23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23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36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236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236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23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23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36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236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236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23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23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36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236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236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23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23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36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0"/>
                                        <p:tgtEl>
                                          <p:spTgt spid="23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236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23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/>
                                        <p:tgtEl>
                                          <p:spTgt spid="23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9"/>
                  </p:tgtEl>
                </p:cond>
              </p:nextCondLst>
            </p:seq>
          </p:childTnLst>
        </p:cTn>
      </p:par>
    </p:tnLst>
    <p:bldLst>
      <p:bldP spid="23607" grpId="0" animBg="1"/>
      <p:bldP spid="23608" grpId="0" animBg="1"/>
      <p:bldP spid="23609" grpId="0" animBg="1"/>
      <p:bldP spid="23610" grpId="0" animBg="1"/>
      <p:bldP spid="23611" grpId="0" animBg="1"/>
      <p:bldP spid="23612" grpId="0" animBg="1"/>
      <p:bldP spid="23613" grpId="0" animBg="1"/>
      <p:bldP spid="23614" grpId="0" animBg="1"/>
      <p:bldP spid="23616" grpId="0" animBg="1"/>
      <p:bldP spid="23617" grpId="0" animBg="1"/>
      <p:bldP spid="23618" grpId="0" animBg="1"/>
      <p:bldP spid="236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0">
              <a:srgbClr val="FFFF00"/>
            </a:gs>
            <a:gs pos="80000">
              <a:srgbClr val="FFFF00"/>
            </a:gs>
            <a:gs pos="100000">
              <a:schemeClr val="accent3">
                <a:shade val="94000"/>
                <a:satMod val="13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11188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600" b="1" dirty="0">
                <a:solidFill>
                  <a:srgbClr val="0000FF"/>
                </a:solidFill>
                <a:latin typeface="Book Antiqua" pitchFamily="18" charset="0"/>
              </a:rPr>
              <a:t>Name a missing word in a couple (a, an, some):</a:t>
            </a:r>
            <a:endParaRPr lang="ru-RU" sz="36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graphicFrame>
        <p:nvGraphicFramePr>
          <p:cNvPr id="26629" name="Group 5"/>
          <p:cNvGraphicFramePr>
            <a:graphicFrameLocks noGrp="1"/>
          </p:cNvGraphicFramePr>
          <p:nvPr>
            <p:ph idx="1"/>
          </p:nvPr>
        </p:nvGraphicFramePr>
        <p:xfrm>
          <a:off x="1692275" y="1412875"/>
          <a:ext cx="5781675" cy="3302002"/>
        </p:xfrm>
        <a:graphic>
          <a:graphicData uri="http://schemas.openxmlformats.org/drawingml/2006/table">
            <a:tbl>
              <a:tblPr/>
              <a:tblGrid>
                <a:gridCol w="1446213"/>
                <a:gridCol w="1444625"/>
                <a:gridCol w="1446212"/>
                <a:gridCol w="1444625"/>
              </a:tblGrid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some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cheese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tomato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banana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pear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apple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some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juice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orange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some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milk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some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soup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lemon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sweet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some</a:t>
                      </a:r>
                      <a:endParaRPr kumimoji="0" lang="ru-RU" sz="2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tea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68" name="Rectangle 44"/>
          <p:cNvSpPr>
            <a:spLocks noChangeArrowheads="1"/>
          </p:cNvSpPr>
          <p:nvPr/>
        </p:nvSpPr>
        <p:spPr bwMode="auto">
          <a:xfrm>
            <a:off x="1619250" y="1484313"/>
            <a:ext cx="151288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69" name="Rectangle 45"/>
          <p:cNvSpPr>
            <a:spLocks noChangeArrowheads="1"/>
          </p:cNvSpPr>
          <p:nvPr/>
        </p:nvSpPr>
        <p:spPr bwMode="auto">
          <a:xfrm>
            <a:off x="1619250" y="2060575"/>
            <a:ext cx="151288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70" name="Rectangle 46"/>
          <p:cNvSpPr>
            <a:spLocks noChangeArrowheads="1"/>
          </p:cNvSpPr>
          <p:nvPr/>
        </p:nvSpPr>
        <p:spPr bwMode="auto">
          <a:xfrm>
            <a:off x="1619250" y="3716338"/>
            <a:ext cx="151288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71" name="Rectangle 47"/>
          <p:cNvSpPr>
            <a:spLocks noChangeArrowheads="1"/>
          </p:cNvSpPr>
          <p:nvPr/>
        </p:nvSpPr>
        <p:spPr bwMode="auto">
          <a:xfrm>
            <a:off x="1619250" y="3141663"/>
            <a:ext cx="151288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72" name="Rectangle 48"/>
          <p:cNvSpPr>
            <a:spLocks noChangeArrowheads="1"/>
          </p:cNvSpPr>
          <p:nvPr/>
        </p:nvSpPr>
        <p:spPr bwMode="auto">
          <a:xfrm>
            <a:off x="1619250" y="2636838"/>
            <a:ext cx="151288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73" name="Rectangle 49"/>
          <p:cNvSpPr>
            <a:spLocks noChangeArrowheads="1"/>
          </p:cNvSpPr>
          <p:nvPr/>
        </p:nvSpPr>
        <p:spPr bwMode="auto">
          <a:xfrm>
            <a:off x="1619250" y="4221163"/>
            <a:ext cx="151288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74" name="Rectangle 50"/>
          <p:cNvSpPr>
            <a:spLocks noChangeArrowheads="1"/>
          </p:cNvSpPr>
          <p:nvPr/>
        </p:nvSpPr>
        <p:spPr bwMode="auto">
          <a:xfrm>
            <a:off x="4572000" y="3141663"/>
            <a:ext cx="151288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75" name="Rectangle 51"/>
          <p:cNvSpPr>
            <a:spLocks noChangeArrowheads="1"/>
          </p:cNvSpPr>
          <p:nvPr/>
        </p:nvSpPr>
        <p:spPr bwMode="auto">
          <a:xfrm>
            <a:off x="4572000" y="3716338"/>
            <a:ext cx="151288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76" name="Rectangle 52"/>
          <p:cNvSpPr>
            <a:spLocks noChangeArrowheads="1"/>
          </p:cNvSpPr>
          <p:nvPr/>
        </p:nvSpPr>
        <p:spPr bwMode="auto">
          <a:xfrm>
            <a:off x="4572000" y="4221163"/>
            <a:ext cx="151288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77" name="Rectangle 53"/>
          <p:cNvSpPr>
            <a:spLocks noChangeArrowheads="1"/>
          </p:cNvSpPr>
          <p:nvPr/>
        </p:nvSpPr>
        <p:spPr bwMode="auto">
          <a:xfrm>
            <a:off x="4572000" y="1500174"/>
            <a:ext cx="1512888" cy="3603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78" name="Rectangle 54"/>
          <p:cNvSpPr>
            <a:spLocks noChangeArrowheads="1"/>
          </p:cNvSpPr>
          <p:nvPr/>
        </p:nvSpPr>
        <p:spPr bwMode="auto">
          <a:xfrm>
            <a:off x="4572000" y="2060575"/>
            <a:ext cx="151288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79" name="Rectangle 55"/>
          <p:cNvSpPr>
            <a:spLocks noChangeArrowheads="1"/>
          </p:cNvSpPr>
          <p:nvPr/>
        </p:nvSpPr>
        <p:spPr bwMode="auto">
          <a:xfrm>
            <a:off x="4572000" y="2565400"/>
            <a:ext cx="1512888" cy="3603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82" name="AutoShape 5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90" name="AutoShape 6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91" name="AutoShape 6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0" name="Picture 79" descr="http://img-fotki.yandex.ru/get/4612/91024863.201/0_bdb95_4ecdfd20_X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572008"/>
            <a:ext cx="1757350" cy="1889624"/>
          </a:xfrm>
          <a:prstGeom prst="rect">
            <a:avLst/>
          </a:prstGeom>
          <a:noFill/>
        </p:spPr>
      </p:pic>
      <p:pic>
        <p:nvPicPr>
          <p:cNvPr id="61" name="Picture 79" descr="http://img-fotki.yandex.ru/get/4612/91024863.201/0_bdb95_4ecdfd20_X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4429132"/>
            <a:ext cx="1757350" cy="1889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6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66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6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26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6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66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66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6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6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66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266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26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26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66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266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26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26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6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26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266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26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26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66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266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266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26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26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6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26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26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26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26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66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26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266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26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26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66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66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66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266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26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26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66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0"/>
                                        <p:tgtEl>
                                          <p:spTgt spid="266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26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/>
                                        <p:tgtEl>
                                          <p:spTgt spid="26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9"/>
                  </p:tgtEl>
                </p:cond>
              </p:nextCondLst>
            </p:seq>
          </p:childTnLst>
        </p:cTn>
      </p:par>
    </p:tnLst>
    <p:bldLst>
      <p:bldP spid="26668" grpId="0" animBg="1"/>
      <p:bldP spid="26669" grpId="0" animBg="1"/>
      <p:bldP spid="26670" grpId="0" animBg="1"/>
      <p:bldP spid="26671" grpId="0" animBg="1"/>
      <p:bldP spid="26672" grpId="0" animBg="1"/>
      <p:bldP spid="26673" grpId="0" animBg="1"/>
      <p:bldP spid="26674" grpId="0" animBg="1"/>
      <p:bldP spid="26675" grpId="0" animBg="1"/>
      <p:bldP spid="26676" grpId="0" animBg="1"/>
      <p:bldP spid="26677" grpId="0" animBg="1"/>
      <p:bldP spid="26678" grpId="0" animBg="1"/>
      <p:bldP spid="2667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0">
              <a:srgbClr val="FFFF00"/>
            </a:gs>
            <a:gs pos="80000">
              <a:srgbClr val="FFFF00"/>
            </a:gs>
            <a:gs pos="100000">
              <a:schemeClr val="accent3">
                <a:shade val="94000"/>
                <a:satMod val="13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 descr="65791547_disney_characters_plu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357298"/>
            <a:ext cx="2919441" cy="4042520"/>
          </a:xfrm>
          <a:prstGeom prst="rect">
            <a:avLst/>
          </a:prstGeom>
          <a:noFill/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dirty="0">
                <a:latin typeface="Book Antiqua" pitchFamily="18" charset="0"/>
              </a:rPr>
              <a:t>Describe the animal you like:</a:t>
            </a:r>
            <a:endParaRPr lang="ru-RU" dirty="0">
              <a:latin typeface="Book Antiqua" pitchFamily="18" charset="0"/>
            </a:endParaRPr>
          </a:p>
        </p:txBody>
      </p:sp>
      <p:pic>
        <p:nvPicPr>
          <p:cNvPr id="28679" name="Picture 7" descr="60090997_741DonaldDuckPoste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1357298"/>
            <a:ext cx="2874963" cy="4032250"/>
          </a:xfrm>
          <a:prstGeom prst="rect">
            <a:avLst/>
          </a:prstGeom>
          <a:noFill/>
        </p:spPr>
      </p:pic>
      <p:pic>
        <p:nvPicPr>
          <p:cNvPr id="28681" name="Picture 9" descr="91-mickey_mou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1357298"/>
            <a:ext cx="2797154" cy="4016389"/>
          </a:xfrm>
          <a:prstGeom prst="rect">
            <a:avLst/>
          </a:prstGeom>
          <a:noFill/>
        </p:spPr>
      </p:pic>
      <p:sp>
        <p:nvSpPr>
          <p:cNvPr id="28686" name="AutoShape 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250825" y="5589588"/>
            <a:ext cx="85693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0000FF"/>
                </a:solidFill>
              </a:rPr>
              <a:t>He is… . He can… . He can’t … . He has got … . He lives … . He likes … . </a:t>
            </a:r>
            <a:endParaRPr lang="ru-RU" sz="28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rgbClr val="FFFF00"/>
            </a:gs>
            <a:gs pos="100000">
              <a:srgbClr val="99FF3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0000FF"/>
                </a:solidFill>
                <a:latin typeface="Book Antiqua" pitchFamily="18" charset="0"/>
              </a:rPr>
              <a:t>Say what you like for breakfast, lunch and dinner:</a:t>
            </a:r>
            <a:endParaRPr lang="ru-RU" sz="40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3072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0728" name="Picture 8" descr="Breakfa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557338"/>
            <a:ext cx="3097213" cy="2498725"/>
          </a:xfrm>
          <a:prstGeom prst="rect">
            <a:avLst/>
          </a:prstGeom>
          <a:noFill/>
        </p:spPr>
      </p:pic>
      <p:pic>
        <p:nvPicPr>
          <p:cNvPr id="30730" name="Picture 10" descr="school-lunc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3789040"/>
            <a:ext cx="3897312" cy="2595563"/>
          </a:xfrm>
          <a:prstGeom prst="rect">
            <a:avLst/>
          </a:prstGeom>
          <a:noFill/>
        </p:spPr>
      </p:pic>
      <p:pic>
        <p:nvPicPr>
          <p:cNvPr id="30732" name="Picture 12" descr="dinner-recip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1412875"/>
            <a:ext cx="2640012" cy="2393950"/>
          </a:xfrm>
          <a:prstGeom prst="rect">
            <a:avLst/>
          </a:prstGeom>
          <a:noFill/>
        </p:spPr>
      </p:pic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250825" y="4292600"/>
            <a:ext cx="23764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C00000"/>
                </a:solidFill>
                <a:latin typeface="Book Antiqua" pitchFamily="18" charset="0"/>
              </a:rPr>
              <a:t>I like … for breakfast.</a:t>
            </a:r>
            <a:endParaRPr lang="ru-RU" sz="2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3563938" y="1989138"/>
            <a:ext cx="23764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C00000"/>
                </a:solidFill>
                <a:latin typeface="Book Antiqua" pitchFamily="18" charset="0"/>
              </a:rPr>
              <a:t>I like … for lunch.</a:t>
            </a:r>
            <a:endParaRPr lang="ru-RU" sz="2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6767513" y="4292600"/>
            <a:ext cx="23764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C00000"/>
                </a:solidFill>
                <a:latin typeface="Book Antiqua" pitchFamily="18" charset="0"/>
              </a:rPr>
              <a:t>I like … for dinner.</a:t>
            </a:r>
            <a:endParaRPr lang="ru-RU" sz="2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rgbClr val="FFFF00"/>
            </a:gs>
            <a:gs pos="100000">
              <a:srgbClr val="99FF3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4000" b="1" dirty="0">
                <a:solidFill>
                  <a:srgbClr val="0000FF"/>
                </a:solidFill>
                <a:latin typeface="Book Antiqua" pitchFamily="18" charset="0"/>
              </a:rPr>
              <a:t>Describe the room:</a:t>
            </a:r>
            <a:endParaRPr lang="ru-RU" sz="40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pic>
        <p:nvPicPr>
          <p:cNvPr id="38917" name="Picture 5" descr="Colony-Road-Living-Ro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196975"/>
            <a:ext cx="6408738" cy="4695825"/>
          </a:xfrm>
          <a:prstGeom prst="rect">
            <a:avLst/>
          </a:prstGeom>
          <a:noFill/>
        </p:spPr>
      </p:pic>
      <p:sp>
        <p:nvSpPr>
          <p:cNvPr id="38918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6767513" y="1773238"/>
            <a:ext cx="21971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C00000"/>
                </a:solidFill>
                <a:latin typeface="Book Antiqua" pitchFamily="18" charset="0"/>
              </a:rPr>
              <a:t>The room is… .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C00000"/>
                </a:solidFill>
                <a:latin typeface="Book Antiqua" pitchFamily="18" charset="0"/>
              </a:rPr>
              <a:t>There is … in the room.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C00000"/>
                </a:solidFill>
                <a:latin typeface="Book Antiqua" pitchFamily="18" charset="0"/>
              </a:rPr>
              <a:t>There are … in the room.</a:t>
            </a:r>
            <a:endParaRPr lang="ru-RU" sz="2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rgbClr val="FFFF00"/>
            </a:gs>
            <a:gs pos="100000">
              <a:srgbClr val="99FF3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5" name="Rectangle 7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noFill/>
          <a:ln/>
        </p:spPr>
        <p:txBody>
          <a:bodyPr/>
          <a:lstStyle/>
          <a:p>
            <a:r>
              <a:rPr lang="en-US" sz="4000" b="1" dirty="0">
                <a:solidFill>
                  <a:srgbClr val="0000FF"/>
                </a:solidFill>
                <a:latin typeface="Book Antiqua" pitchFamily="18" charset="0"/>
              </a:rPr>
              <a:t>Say what you like to do and what you can do well:</a:t>
            </a:r>
            <a:endParaRPr lang="ru-RU" sz="40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pic>
        <p:nvPicPr>
          <p:cNvPr id="37896" name="Picture 8" descr="400_F_29311802_5Om2dbHVNjKXlGjg0hC5IWpYFZu65OI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484313"/>
            <a:ext cx="5472112" cy="4960937"/>
          </a:xfrm>
          <a:prstGeom prst="rect">
            <a:avLst/>
          </a:prstGeom>
          <a:noFill/>
        </p:spPr>
      </p:pic>
      <p:sp>
        <p:nvSpPr>
          <p:cNvPr id="3789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6227763" y="1989138"/>
            <a:ext cx="2376487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C00000"/>
                </a:solidFill>
                <a:latin typeface="Book Antiqua" pitchFamily="18" charset="0"/>
              </a:rPr>
              <a:t>I like to… .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C00000"/>
                </a:solidFill>
                <a:latin typeface="Book Antiqua" pitchFamily="18" charset="0"/>
              </a:rPr>
              <a:t>I can … well.</a:t>
            </a:r>
            <a:endParaRPr lang="ru-RU" sz="2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FF00"/>
            </a:gs>
            <a:gs pos="50000">
              <a:srgbClr val="FFFF00"/>
            </a:gs>
            <a:gs pos="100000">
              <a:srgbClr val="99FF3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4827" name="AutoShape 1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827585" y="1628800"/>
            <a:ext cx="41044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000FF"/>
                </a:solidFill>
                <a:latin typeface="Book Antiqua" pitchFamily="18" charset="0"/>
              </a:rPr>
              <a:t>Eleven – eight =</a:t>
            </a:r>
            <a:endParaRPr lang="ru-RU" sz="36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1640" y="332656"/>
            <a:ext cx="684076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itchFamily="18" charset="0"/>
              </a:rPr>
              <a:t>Do the sums: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827584" y="2492896"/>
            <a:ext cx="38164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000FF"/>
                </a:solidFill>
                <a:latin typeface="Book Antiqua" pitchFamily="18" charset="0"/>
              </a:rPr>
              <a:t>Twelve + six =</a:t>
            </a:r>
            <a:endParaRPr lang="ru-RU" sz="36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827584" y="3284984"/>
            <a:ext cx="39604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000FF"/>
                </a:solidFill>
                <a:latin typeface="Book Antiqua" pitchFamily="18" charset="0"/>
              </a:rPr>
              <a:t>Two + thirteen =</a:t>
            </a:r>
            <a:endParaRPr lang="ru-RU" sz="36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827584" y="4293096"/>
            <a:ext cx="41764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000FF"/>
                </a:solidFill>
                <a:latin typeface="Book Antiqua" pitchFamily="18" charset="0"/>
              </a:rPr>
              <a:t>Nineteen – five =</a:t>
            </a:r>
            <a:endParaRPr lang="ru-RU" sz="36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683568" y="5229200"/>
            <a:ext cx="43924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000FF"/>
                </a:solidFill>
                <a:latin typeface="Book Antiqua" pitchFamily="18" charset="0"/>
              </a:rPr>
              <a:t>Seventeen – seven =</a:t>
            </a:r>
            <a:endParaRPr lang="ru-RU" sz="36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48064" y="155679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Book Antiqua" pitchFamily="18" charset="0"/>
              </a:rPr>
              <a:t>three</a:t>
            </a:r>
            <a:endParaRPr lang="ru-RU" sz="36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48064" y="2492896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Book Antiqua" pitchFamily="18" charset="0"/>
              </a:rPr>
              <a:t>eighteen</a:t>
            </a:r>
            <a:endParaRPr lang="ru-RU" sz="36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20072" y="328498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Book Antiqua" pitchFamily="18" charset="0"/>
              </a:rPr>
              <a:t>fifteen</a:t>
            </a:r>
            <a:endParaRPr lang="ru-RU" sz="36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20072" y="4293096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Book Antiqua" pitchFamily="18" charset="0"/>
              </a:rPr>
              <a:t>fourteen</a:t>
            </a:r>
            <a:endParaRPr lang="ru-RU" sz="36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20072" y="515719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Book Antiqua" pitchFamily="18" charset="0"/>
              </a:rPr>
              <a:t>ten</a:t>
            </a:r>
            <a:endParaRPr lang="ru-RU" sz="36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FF"/>
                </a:solidFill>
              </a:rPr>
              <a:t>Describe your favourite season:</a:t>
            </a:r>
            <a:endParaRPr lang="ru-RU">
              <a:solidFill>
                <a:srgbClr val="0000FF"/>
              </a:solidFill>
            </a:endParaRPr>
          </a:p>
        </p:txBody>
      </p:sp>
      <p:pic>
        <p:nvPicPr>
          <p:cNvPr id="36869" name="Picture 5" descr="sum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341438"/>
            <a:ext cx="3673475" cy="2166937"/>
          </a:xfrm>
          <a:prstGeom prst="rect">
            <a:avLst/>
          </a:prstGeom>
          <a:noFill/>
        </p:spPr>
      </p:pic>
      <p:pic>
        <p:nvPicPr>
          <p:cNvPr id="36871" name="Picture 7" descr="river-tay-win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716338"/>
            <a:ext cx="3267075" cy="2447925"/>
          </a:xfrm>
          <a:prstGeom prst="rect">
            <a:avLst/>
          </a:prstGeom>
          <a:noFill/>
        </p:spPr>
      </p:pic>
      <p:pic>
        <p:nvPicPr>
          <p:cNvPr id="36873" name="Picture 9" descr="60013-colors_of_autumn_free_screensaver_desktop_screen_save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638" y="1268413"/>
            <a:ext cx="3097212" cy="2320925"/>
          </a:xfrm>
          <a:prstGeom prst="rect">
            <a:avLst/>
          </a:prstGeom>
          <a:noFill/>
        </p:spPr>
      </p:pic>
      <p:sp>
        <p:nvSpPr>
          <p:cNvPr id="3687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3924300" y="5805488"/>
            <a:ext cx="48244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00FF"/>
                </a:solidFill>
              </a:rPr>
              <a:t>I like … because I can… .</a:t>
            </a:r>
            <a:endParaRPr lang="ru-RU" sz="2800" b="1">
              <a:solidFill>
                <a:srgbClr val="0000FF"/>
              </a:solidFill>
            </a:endParaRPr>
          </a:p>
        </p:txBody>
      </p:sp>
      <p:sp>
        <p:nvSpPr>
          <p:cNvPr id="3687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6879" name="Picture 15" descr="spring_daisy_wallpaper_spring_nature_wallpaper_1024_600_widescreen_102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4300" y="3644900"/>
            <a:ext cx="3678238" cy="2154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0">
              <a:srgbClr val="FFFF00"/>
            </a:gs>
            <a:gs pos="80000">
              <a:srgbClr val="FFFF00"/>
            </a:gs>
            <a:gs pos="100000">
              <a:schemeClr val="accent3">
                <a:shade val="94000"/>
                <a:satMod val="13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0000FF"/>
                </a:solidFill>
                <a:latin typeface="Book Antiqua" pitchFamily="18" charset="0"/>
              </a:rPr>
              <a:t>Read and guess what animal is described here:</a:t>
            </a:r>
            <a:endParaRPr lang="ru-RU" sz="40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3455987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solidFill>
                  <a:srgbClr val="FF0066"/>
                </a:solidFill>
                <a:latin typeface="Book Antiqua" pitchFamily="18" charset="0"/>
              </a:rPr>
              <a:t>  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It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is a kind animal. It usually lives in Africa or in the zoo. It has got a lot of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spots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 (пятна)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and its neck is very long. It is big.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5292725" y="1916113"/>
            <a:ext cx="2808288" cy="504825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The answer</a:t>
            </a:r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3994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9944" name="Picture 8" descr="giraffe-walkin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2924175"/>
            <a:ext cx="3455987" cy="319563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786446" y="2786058"/>
            <a:ext cx="108715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 Antiqua" pitchFamily="18" charset="0"/>
              </a:rPr>
              <a:t>giraffe</a:t>
            </a:r>
            <a:endParaRPr lang="ru-RU" b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9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0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0">
              <a:srgbClr val="FFFF00"/>
            </a:gs>
            <a:gs pos="80000">
              <a:srgbClr val="FFFF00"/>
            </a:gs>
            <a:gs pos="100000">
              <a:schemeClr val="accent3">
                <a:shade val="94000"/>
                <a:satMod val="13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0000FF"/>
                </a:solidFill>
                <a:latin typeface="Book Antiqua" pitchFamily="18" charset="0"/>
              </a:rPr>
              <a:t>Read and guess what Jack likes to have for breakfast:</a:t>
            </a:r>
            <a:endParaRPr lang="ru-RU" sz="40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3455987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   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I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like it very much. I usually have it for breakfast. It is brown but it can be white. It is tasty. Children like it.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5292725" y="1916113"/>
            <a:ext cx="2808288" cy="504825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The answer</a:t>
            </a:r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40965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0968" name="Picture 8" descr="chocolate-b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852738"/>
            <a:ext cx="3848100" cy="282892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572132" y="2857496"/>
            <a:ext cx="144462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 Antiqua" pitchFamily="18" charset="0"/>
              </a:rPr>
              <a:t>chocolate</a:t>
            </a:r>
            <a:endParaRPr lang="ru-RU" b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4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0">
              <a:srgbClr val="FFFF00"/>
            </a:gs>
            <a:gs pos="80000">
              <a:srgbClr val="FFFF00"/>
            </a:gs>
            <a:gs pos="100000">
              <a:schemeClr val="accent3">
                <a:shade val="94000"/>
                <a:satMod val="13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0000FF"/>
                </a:solidFill>
                <a:latin typeface="Book Antiqua" pitchFamily="18" charset="0"/>
              </a:rPr>
              <a:t>Read and guess what room is described:</a:t>
            </a:r>
            <a:endParaRPr lang="ru-RU" sz="40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3455987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People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spend a lot of time in this room. There is a TV-set. There are armchairs, a carpet, a wardrobe.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5292725" y="1916113"/>
            <a:ext cx="2808288" cy="504825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The answer</a:t>
            </a:r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41989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992" name="Picture 8" descr="1263287111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2852738"/>
            <a:ext cx="4286250" cy="32194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786446" y="2786058"/>
            <a:ext cx="184537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 Antiqua" pitchFamily="18" charset="0"/>
              </a:rPr>
              <a:t>Living room</a:t>
            </a:r>
            <a:endParaRPr lang="ru-RU" b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9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8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0">
              <a:srgbClr val="FFFF00"/>
            </a:gs>
            <a:gs pos="80000">
              <a:srgbClr val="FFFF00"/>
            </a:gs>
            <a:gs pos="100000">
              <a:schemeClr val="accent3">
                <a:shade val="94000"/>
                <a:satMod val="13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0000FF"/>
                </a:solidFill>
                <a:latin typeface="Book Antiqua" pitchFamily="18" charset="0"/>
              </a:rPr>
              <a:t>Read and guess what activity is described:</a:t>
            </a:r>
            <a:endParaRPr lang="ru-RU" sz="4000" b="1" dirty="0">
              <a:solidFill>
                <a:srgbClr val="0000FF"/>
              </a:solidFill>
              <a:latin typeface="Book Antiqua" pitchFamily="18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3455987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FF0066"/>
                </a:solidFill>
              </a:rPr>
              <a:t>  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People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play it on the sports ground. You need a ball to play it. You throw it into the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basket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 (корзина)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.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It is a very interesting game.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5292725" y="1916113"/>
            <a:ext cx="2808288" cy="504825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The answer</a:t>
            </a:r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45061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5064" name="Picture 8" descr="basketball_player_dribbling_md_wh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2852738"/>
            <a:ext cx="3168650" cy="31686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000760" y="5643578"/>
            <a:ext cx="159050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 Antiqua" pitchFamily="18" charset="0"/>
              </a:rPr>
              <a:t>basketball</a:t>
            </a:r>
            <a:endParaRPr lang="ru-RU" b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60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0">
              <a:srgbClr val="FFFF00"/>
            </a:gs>
            <a:gs pos="80000">
              <a:srgbClr val="FFFF00"/>
            </a:gs>
            <a:gs pos="100000">
              <a:schemeClr val="accent3">
                <a:shade val="94000"/>
                <a:satMod val="13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0000FF"/>
                </a:solidFill>
              </a:rPr>
              <a:t>Read and guess what </a:t>
            </a:r>
            <a:r>
              <a:rPr lang="en-US" sz="4000" b="1" dirty="0" smtClean="0">
                <a:solidFill>
                  <a:srgbClr val="0000FF"/>
                </a:solidFill>
              </a:rPr>
              <a:t>subject </a:t>
            </a:r>
            <a:r>
              <a:rPr lang="en-US" sz="4000" b="1" dirty="0">
                <a:solidFill>
                  <a:srgbClr val="0000FF"/>
                </a:solidFill>
              </a:rPr>
              <a:t>is described: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3455987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solidFill>
                  <a:srgbClr val="FF0066"/>
                </a:solidFill>
              </a:rPr>
              <a:t>  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Students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usually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play, read and sing in it.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You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can learn about countries in the world. It is in the classroom 26.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5292725" y="1916113"/>
            <a:ext cx="2808288" cy="504825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The answer</a:t>
            </a:r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43013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072066" y="3571876"/>
            <a:ext cx="26853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English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30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2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solidFill>
                  <a:srgbClr val="0000FF"/>
                </a:solidFill>
              </a:rPr>
              <a:t>Read and guess what season is described:</a:t>
            </a:r>
            <a:endParaRPr lang="ru-RU" sz="4000" b="1">
              <a:solidFill>
                <a:srgbClr val="0000FF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3455987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>
                <a:solidFill>
                  <a:srgbClr val="FF0066"/>
                </a:solidFill>
              </a:rPr>
              <a:t>People like this season because it is warm. We can swim in the river, ride a bike and run in the park. There are a lot of flowers.</a:t>
            </a:r>
            <a:endParaRPr lang="ru-RU" b="1">
              <a:solidFill>
                <a:srgbClr val="FF0066"/>
              </a:solidFill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5292725" y="1916113"/>
            <a:ext cx="2808288" cy="504825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The answer</a:t>
            </a:r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46085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260350"/>
            <a:ext cx="504825" cy="288925"/>
          </a:xfrm>
          <a:prstGeom prst="lef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6088" name="Picture 8" descr="animated_flower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2636838"/>
            <a:ext cx="3744913" cy="3462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6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084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/>
              <a:t>Ссылки: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400"/>
              <a:t>1. </a:t>
            </a:r>
            <a:r>
              <a:rPr lang="ru-RU" sz="1400">
                <a:hlinkClick r:id="rId2"/>
              </a:rPr>
              <a:t>http://www.free-animations.co.uk/animals/cats/images/cat_92.gif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2. </a:t>
            </a:r>
            <a:r>
              <a:rPr lang="ru-RU" sz="1400">
                <a:hlinkClick r:id="rId3"/>
              </a:rPr>
              <a:t>http://www.joblack59.com/HMS/us/2009-10/walker/animated-dog-3%5B1%5D.gif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3. </a:t>
            </a:r>
            <a:r>
              <a:rPr lang="ru-RU" sz="1400">
                <a:hlinkClick r:id="rId4"/>
              </a:rPr>
              <a:t>http://www.central104.org/pages/uploaded_images/animated%20tiger.gif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4. </a:t>
            </a:r>
            <a:r>
              <a:rPr lang="ru-RU" sz="1400">
                <a:hlinkClick r:id="rId5"/>
              </a:rPr>
              <a:t>http://mrsfickenscher.wikispaces.com/file/view/mice004.gif/113937395/mice004.gif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5. </a:t>
            </a:r>
            <a:r>
              <a:rPr lang="ru-RU" sz="1400">
                <a:hlinkClick r:id="rId6"/>
              </a:rPr>
              <a:t>http://www.webweaver.nu/clipart/img/nature/elephants/circus-elephant.gif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6. </a:t>
            </a:r>
            <a:r>
              <a:rPr lang="ru-RU" sz="1400">
                <a:hlinkClick r:id="rId7"/>
              </a:rPr>
              <a:t>http://www.spfdbus.com/halloween/H-kritters/redfoxscreenshot.gif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7. </a:t>
            </a:r>
            <a:r>
              <a:rPr lang="ru-RU" sz="1400">
                <a:hlinkClick r:id="rId8"/>
              </a:rPr>
              <a:t>http://www.nonstopgifs.com/animated-gifs/cartoons/cartoons-animated-gif-005.gif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8. </a:t>
            </a:r>
            <a:r>
              <a:rPr lang="ru-RU" sz="1400">
                <a:hlinkClick r:id="rId9"/>
              </a:rPr>
              <a:t>https://d44ytnim3cfy5.cloudfront.net/assets/3236944/original/rabbit.gif?1300689648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9. </a:t>
            </a:r>
            <a:r>
              <a:rPr lang="ru-RU" sz="1400">
                <a:hlinkClick r:id="rId10"/>
              </a:rPr>
              <a:t>http://keju.org/500px-Cheese.svg.png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10. </a:t>
            </a:r>
            <a:r>
              <a:rPr lang="ru-RU" sz="1400">
                <a:hlinkClick r:id="rId11"/>
              </a:rPr>
              <a:t>http://www.eda-server.ru/cooking-news/2009/03/img-03-09/09-03-03moloko.jpg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11. </a:t>
            </a:r>
            <a:r>
              <a:rPr lang="ru-RU" sz="1400">
                <a:hlinkClick r:id="rId12"/>
              </a:rPr>
              <a:t>http://www.infovending.ru/wp-content/uploads/2010/05/Chocolate.png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12. </a:t>
            </a:r>
            <a:r>
              <a:rPr lang="ru-RU" sz="1400">
                <a:hlinkClick r:id="rId13"/>
              </a:rPr>
              <a:t>http://us.cdn4.123rf.com/168nwm/all32/all321003/all32100300034/6673930-bunch-of-bananas-isolated-on-white-background.jpg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13. </a:t>
            </a:r>
            <a:r>
              <a:rPr lang="ru-RU" sz="1400">
                <a:hlinkClick r:id="rId14"/>
              </a:rPr>
              <a:t>http://f3.foto.rambler.ru/preview/r/416x359/4b5036ba-aaa6-f267-6f6b-40ccc5c3671e/%D0%90%D0%BF%D0%B5%D0%BB%D1%8C%D1%81%D0%B8%D0%BD%D1%8B.jpg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14. </a:t>
            </a:r>
            <a:r>
              <a:rPr lang="ru-RU" sz="1400">
                <a:hlinkClick r:id="rId15"/>
              </a:rPr>
              <a:t>http://www.pachd.com/free-images/food-images/candies-05.jpg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15. </a:t>
            </a:r>
            <a:r>
              <a:rPr lang="ru-RU" sz="1400">
                <a:hlinkClick r:id="rId16"/>
              </a:rPr>
              <a:t>http://index-ok.ru/wp-content/uploads/2011/05/133.jpg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16. </a:t>
            </a:r>
            <a:r>
              <a:rPr lang="ru-RU" sz="1400">
                <a:hlinkClick r:id="rId17"/>
              </a:rPr>
              <a:t>http://www.yemektarifiniz.net/upload/13634061520607187500domates_corbasi_359.jpg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17. </a:t>
            </a:r>
            <a:r>
              <a:rPr lang="ru-RU" sz="1400">
                <a:hlinkClick r:id="rId18"/>
              </a:rPr>
              <a:t>http://www.executive-chair.org/wp-content/uploads/2011/05/Chair.jpg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18. </a:t>
            </a:r>
            <a:r>
              <a:rPr lang="ru-RU" sz="1400">
                <a:hlinkClick r:id="rId19"/>
              </a:rPr>
              <a:t>http://www.konteaki-furniture.co.uk/images/chunky_pine_double_bed.jpg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19. </a:t>
            </a:r>
            <a:r>
              <a:rPr lang="ru-RU" sz="1400">
                <a:hlinkClick r:id="rId20"/>
              </a:rPr>
              <a:t>http://www.lifeway.net.ru/novosti/tv-set.jpg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20. </a:t>
            </a:r>
            <a:r>
              <a:rPr lang="ru-RU" sz="1400">
                <a:hlinkClick r:id="rId21"/>
              </a:rPr>
              <a:t>http://www.exoticindiaart.com/carpets/brown_colored_polycotton_carpet_kc26.jpg</a:t>
            </a:r>
            <a:endParaRPr 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333375"/>
            <a:ext cx="8229600" cy="58213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400"/>
              <a:t>21. </a:t>
            </a:r>
            <a:r>
              <a:rPr lang="ru-RU" sz="1400">
                <a:hlinkClick r:id="rId2"/>
              </a:rPr>
              <a:t>http://www.italianclassicsdirect.co.uk/imagesstatic/big/occasionaltables/Eames%20Table.gif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22. </a:t>
            </a:r>
            <a:r>
              <a:rPr lang="ru-RU" sz="1400">
                <a:hlinkClick r:id="rId3"/>
              </a:rPr>
              <a:t>http://pic.tradeage.com/modern-red-glass-table-lamp-97379.jpeg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23. </a:t>
            </a:r>
            <a:r>
              <a:rPr lang="ru-RU" sz="1400">
                <a:hlinkClick r:id="rId4"/>
              </a:rPr>
              <a:t>http://www.find-electricalgoods.co.uk/productimages/109/LEC/L5026W.jpg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24. </a:t>
            </a:r>
            <a:r>
              <a:rPr lang="ru-RU" sz="1400">
                <a:hlinkClick r:id="rId5"/>
              </a:rPr>
              <a:t>http://korzh.net/wp-content/uploads/2011/03/computer.jpg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25. </a:t>
            </a:r>
            <a:r>
              <a:rPr lang="ru-RU" sz="1400">
                <a:hlinkClick r:id="rId6"/>
              </a:rPr>
              <a:t>http://paneliu-klubas.webs.com/strapless-satin-bubble-dress-cocktail-gown-prom.jpg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26. </a:t>
            </a:r>
            <a:r>
              <a:rPr lang="ru-RU" sz="1400">
                <a:hlinkClick r:id="rId7"/>
              </a:rPr>
              <a:t>http://images03.olx.ru/ui/2/66/60/32976660_1.jpg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27.</a:t>
            </a:r>
            <a:r>
              <a:rPr lang="ru-RU" sz="1400">
                <a:hlinkClick r:id="rId8"/>
              </a:rPr>
              <a:t>http://www.fashionconscience.com/media/catalog/product/cache/1/image/5e06319eda06f020e43594a9c230972d/f/i/fin_organic_cotton_trench_coat_black.jpg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28. </a:t>
            </a:r>
            <a:r>
              <a:rPr lang="ru-RU" sz="1400">
                <a:hlinkClick r:id="rId9"/>
              </a:rPr>
              <a:t>http://dn.vtomske.ru/ona/article/226/maxi_short2.jpg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29. </a:t>
            </a:r>
            <a:r>
              <a:rPr lang="ru-RU" sz="1400">
                <a:hlinkClick r:id="rId10"/>
              </a:rPr>
              <a:t>http://www.frenchtruckers.com/img/adidas-superstar-vintage-trainers.jpg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30. </a:t>
            </a:r>
            <a:r>
              <a:rPr lang="ru-RU" sz="1400">
                <a:hlinkClick r:id="rId11"/>
              </a:rPr>
              <a:t>http://dressyshoes.net/wp-content/uploads/17-dressy-shoes.jpg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31. </a:t>
            </a:r>
            <a:r>
              <a:rPr lang="ru-RU" sz="1400">
                <a:hlinkClick r:id="rId12"/>
              </a:rPr>
              <a:t>http://www.omiru.com/wp-content/uploads/2008/08/cashmere-crewnecksweater_082208.jpg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32. </a:t>
            </a:r>
            <a:r>
              <a:rPr lang="ru-RU" sz="1400">
                <a:hlinkClick r:id="rId13"/>
              </a:rPr>
              <a:t>http://shop.1stclassclothes.biz/mm1CC/Images/trouser%206.jpg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33. </a:t>
            </a:r>
            <a:r>
              <a:rPr lang="ru-RU" sz="1400">
                <a:hlinkClick r:id="rId14"/>
              </a:rPr>
              <a:t>http://www.gifs-paradise.com/animated_gifs/humans-dancing/animated-gifs-humans-dancing-63.gif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34. </a:t>
            </a:r>
            <a:r>
              <a:rPr lang="ru-RU" sz="1400">
                <a:hlinkClick r:id="rId15"/>
              </a:rPr>
              <a:t>http://funforkids.ru/pictures/reading/reading07.png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35. </a:t>
            </a:r>
            <a:r>
              <a:rPr lang="ru-RU" sz="1400">
                <a:hlinkClick r:id="rId16"/>
              </a:rPr>
              <a:t>http://gif-animation.leovacity.be/images/jumping-monkey-gif-animation.gif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36.</a:t>
            </a:r>
            <a:r>
              <a:rPr lang="ru-RU" sz="1400">
                <a:hlinkClick r:id="rId17"/>
              </a:rPr>
              <a:t>http://th01.deviantart.net/fs71/150/i/2010/347/a/7/uni_animation__skipping_rope_by_duragan-d34shbj.png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37.</a:t>
            </a:r>
            <a:r>
              <a:rPr lang="ru-RU" sz="1400">
                <a:hlinkClick r:id="rId18"/>
              </a:rPr>
              <a:t>http://publib.boulder.ibm.com/infocenter/iadthelp/v6r0/topic/com.ibm.etools.animgif.doc/images/skiing.gif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38. </a:t>
            </a:r>
            <a:r>
              <a:rPr lang="ru-RU" sz="1400">
                <a:hlinkClick r:id="rId19"/>
              </a:rPr>
              <a:t>http://www.cksinfo.com/clipart/entertainment/skating/ice-skate-15.png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39.</a:t>
            </a:r>
            <a:r>
              <a:rPr lang="ru-RU" sz="1400">
                <a:hlinkClick r:id="rId20"/>
              </a:rPr>
              <a:t>http://www.penclawddprimaryschool.ik.org/img/Animated_scuba_fish_swimming_hg_wht.gif</a:t>
            </a: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40. </a:t>
            </a:r>
            <a:r>
              <a:rPr lang="ru-RU" sz="1400">
                <a:hlinkClick r:id="rId21"/>
              </a:rPr>
              <a:t>http://www.chevening.kent.sch.uk/images/soccer_player_animated.gif</a:t>
            </a:r>
            <a:endParaRPr lang="ru-RU" sz="1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0350"/>
            <a:ext cx="8229600" cy="58943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800"/>
              <a:t>41. </a:t>
            </a:r>
            <a:r>
              <a:rPr lang="ru-RU" sz="800">
                <a:hlinkClick r:id="rId2"/>
              </a:rPr>
              <a:t>http://dibellas.co.cc/i/p/1280753768.jpg</a:t>
            </a:r>
            <a:endParaRPr lang="ru-RU" sz="800"/>
          </a:p>
          <a:p>
            <a:pPr>
              <a:lnSpc>
                <a:spcPct val="80000"/>
              </a:lnSpc>
            </a:pPr>
            <a:r>
              <a:rPr lang="ru-RU" sz="1200"/>
              <a:t>42. </a:t>
            </a:r>
            <a:r>
              <a:rPr lang="ru-RU" sz="1200">
                <a:hlinkClick r:id="rId3"/>
              </a:rPr>
              <a:t>http://www.karachidigest.com/wp-content/uploads/2010/09/cloudy-weather.jpg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43. </a:t>
            </a:r>
            <a:r>
              <a:rPr lang="ru-RU" sz="1200">
                <a:hlinkClick r:id="rId4"/>
              </a:rPr>
              <a:t>http://cookalasprettythings.files.wordpress.com/2011/05/rainy_weather_graphic_ap.jpg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44. </a:t>
            </a:r>
            <a:r>
              <a:rPr lang="ru-RU" sz="1200">
                <a:hlinkClick r:id="rId5"/>
              </a:rPr>
              <a:t>http://icons.iconarchive.com/icons/custom-icon-design/weather/256/Sunny-icon.png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45. </a:t>
            </a:r>
            <a:r>
              <a:rPr lang="ru-RU" sz="1200">
                <a:hlinkClick r:id="rId6"/>
              </a:rPr>
              <a:t>http://www.valdosta.edu/~jisoady/animated%20snow.gif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46. </a:t>
            </a:r>
            <a:r>
              <a:rPr lang="ru-RU" sz="1200">
                <a:hlinkClick r:id="rId7"/>
              </a:rPr>
              <a:t>http://theawesomator.files.wordpress.com/2009/10/blowing-wind.gif?w=322&amp;h=211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47. </a:t>
            </a:r>
            <a:r>
              <a:rPr lang="ru-RU" sz="1200">
                <a:hlinkClick r:id="rId8"/>
              </a:rPr>
              <a:t>http://www.just-so-site.com/photos/1new/hoarfrost.jpg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48. </a:t>
            </a:r>
            <a:r>
              <a:rPr lang="ru-RU" sz="1200">
                <a:hlinkClick r:id="rId9"/>
              </a:rPr>
              <a:t>http://www.spokesmanreview.com/media/photos/20071029_foggy.JPG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49. </a:t>
            </a:r>
            <a:r>
              <a:rPr lang="ru-RU" sz="1200">
                <a:hlinkClick r:id="rId10"/>
              </a:rPr>
              <a:t>http://www.cherlaan.com/ekmps/shops/rhanley/resources/Design/web-sweets-mr-mrs-pink.jpg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50. </a:t>
            </a:r>
            <a:r>
              <a:rPr lang="ru-RU" sz="1200">
                <a:hlinkClick r:id="rId11"/>
              </a:rPr>
              <a:t>http://lovelypackage.com/wp-content/uploads/2008/12/sweets1.jpg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51. </a:t>
            </a:r>
            <a:r>
              <a:rPr lang="ru-RU" sz="1200">
                <a:hlinkClick r:id="rId12"/>
              </a:rPr>
              <a:t>http://www.learnenglish.de/IMAGES/Vocab/Buildings/Rooms.gif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52. </a:t>
            </a:r>
            <a:r>
              <a:rPr lang="ru-RU" sz="1200">
                <a:hlinkClick r:id="rId13"/>
              </a:rPr>
              <a:t>http://noisypost.com/wp-content/uploads/2011/03/home12.jpg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53. </a:t>
            </a:r>
            <a:r>
              <a:rPr lang="ru-RU" sz="1200">
                <a:hlinkClick r:id="rId14"/>
              </a:rPr>
              <a:t>http://www.webweaver.nu/clipart/img/entertainment/sports/hockey/hockey-snoopy.gif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54. </a:t>
            </a:r>
            <a:r>
              <a:rPr lang="ru-RU" sz="1200">
                <a:hlinkClick r:id="rId15"/>
              </a:rPr>
              <a:t>http://basik.ru/images/winter_time_1/02_winter_time.jpg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55. </a:t>
            </a:r>
            <a:r>
              <a:rPr lang="ru-RU" sz="1200">
                <a:hlinkClick r:id="rId16"/>
              </a:rPr>
              <a:t>http://www.fwallpaper.net/pics/cartoons/disney-winnie-the-pooh/disney-winnie-the-pooh_4.jpg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56. </a:t>
            </a:r>
            <a:r>
              <a:rPr lang="ru-RU" sz="1200">
                <a:hlinkClick r:id="rId17"/>
              </a:rPr>
              <a:t>http://img1.liveinternet.ru/images/attach/c/2//65/791/65791547_disney_characters_pluto.jpg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57. </a:t>
            </a:r>
            <a:r>
              <a:rPr lang="ru-RU" sz="1200">
                <a:hlinkClick r:id="rId18"/>
              </a:rPr>
              <a:t>http://img0.liveinternet.ru/images/attach/c/1//60/90/60090997_741DonaldDuckPosters.jpg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58. </a:t>
            </a:r>
            <a:r>
              <a:rPr lang="ru-RU" sz="1200">
                <a:hlinkClick r:id="rId19"/>
              </a:rPr>
              <a:t>http://cinema-ma.ru/wp-content/uploads/91-mickey_mouse.jpg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59.</a:t>
            </a:r>
            <a:r>
              <a:rPr lang="ru-RU" sz="1200">
                <a:hlinkClick r:id="rId20"/>
              </a:rPr>
              <a:t>http://4.bp.blogspot.com/_7JPk1Lb6eyk/S8Ncl3gL5CI/AAAAAAAAAZA/9IUc8XV2ux4/s1600/Breakfast.jpg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60. </a:t>
            </a:r>
            <a:r>
              <a:rPr lang="ru-RU" sz="1200">
                <a:hlinkClick r:id="rId21"/>
              </a:rPr>
              <a:t>http://blogs.babble.com/strollerderby/files/2010/12/school-lunch.jpg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61. </a:t>
            </a:r>
            <a:r>
              <a:rPr lang="ru-RU" sz="1200">
                <a:hlinkClick r:id="rId22"/>
              </a:rPr>
              <a:t>http://www.recipekey.com/images/browse_pictures/dinner-recipes.jpg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62. </a:t>
            </a:r>
            <a:r>
              <a:rPr lang="ru-RU" sz="1200">
                <a:hlinkClick r:id="rId23"/>
              </a:rPr>
              <a:t>http://ignorantdesign.com/wp-content/uploads/2010/08/Colony-Road-Living-Room.jpg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63.</a:t>
            </a:r>
            <a:r>
              <a:rPr lang="ru-RU" sz="1200">
                <a:hlinkClick r:id="rId24"/>
              </a:rPr>
              <a:t>http://t1.ftcdn.net/jpg/00/29/31/18/400_F_29311802_5Om2dbHVNjKXlGjg0hC5IWpYFZu65OI1.jpg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64. </a:t>
            </a:r>
            <a:r>
              <a:rPr lang="ru-RU" sz="1200">
                <a:hlinkClick r:id="rId25"/>
              </a:rPr>
              <a:t>http://squak.net/wp-content/uploads/2007/10/school_uniform.jpg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65.</a:t>
            </a:r>
            <a:r>
              <a:rPr lang="ru-RU" sz="1200">
                <a:hlinkClick r:id="rId26"/>
              </a:rPr>
              <a:t>http://t1.ftcdn.net/jpg/00/31/49/36/400_F_31493609_KqUsWfj6KDp3dL6PcUpr2X3TDQ6KqMd1.jpg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66. </a:t>
            </a:r>
            <a:r>
              <a:rPr lang="ru-RU" sz="1200">
                <a:hlinkClick r:id="rId27"/>
              </a:rPr>
              <a:t>http://zhurnal.lib.ru/img/p/poedinkin_w_w/detskiesny/summer.jpg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67. </a:t>
            </a:r>
            <a:r>
              <a:rPr lang="ru-RU" sz="1200">
                <a:hlinkClick r:id="rId28"/>
              </a:rPr>
              <a:t>http://www.aberfeldycottages.co.uk/Images/river-tay-winter.bmp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68.</a:t>
            </a:r>
            <a:r>
              <a:rPr lang="ru-RU" sz="1200">
                <a:hlinkClick r:id="rId29"/>
              </a:rPr>
              <a:t>http://attachmentsblog.tut.by/44795/files/2010/10/60013colors_of_autumn_free_screensaver_desktop_screen_savers.jpeg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69. </a:t>
            </a:r>
            <a:r>
              <a:rPr lang="ru-RU" sz="1200">
                <a:hlinkClick r:id="rId30"/>
              </a:rPr>
              <a:t>http://www.webweaver.nu/clipart/img/nature/animals/giraffe-walking.gif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70. </a:t>
            </a:r>
            <a:r>
              <a:rPr lang="ru-RU" sz="1200">
                <a:hlinkClick r:id="rId31"/>
              </a:rPr>
              <a:t>http://freestyledesigns.net/wp-content/uploads/2011/05/chocolate-bar.jpg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71. </a:t>
            </a:r>
            <a:r>
              <a:rPr lang="ru-RU" sz="1200">
                <a:hlinkClick r:id="rId32"/>
              </a:rPr>
              <a:t>http://domosel.ru/uploads/posts//1263287111_1.jpg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72. </a:t>
            </a:r>
            <a:r>
              <a:rPr lang="ru-RU" sz="1200">
                <a:hlinkClick r:id="rId33"/>
              </a:rPr>
              <a:t>http://www.appleanimation.com/pops.gif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73. </a:t>
            </a:r>
            <a:r>
              <a:rPr lang="ru-RU" sz="1200">
                <a:hlinkClick r:id="rId34"/>
              </a:rPr>
              <a:t>http://www.footbolka.ru/catalog/images/KissMe.jpg</a:t>
            </a:r>
            <a:endParaRPr lang="ru-RU" sz="1200"/>
          </a:p>
          <a:p>
            <a:pPr>
              <a:lnSpc>
                <a:spcPct val="80000"/>
              </a:lnSpc>
            </a:pPr>
            <a:r>
              <a:rPr lang="ru-RU" sz="1200"/>
              <a:t>74. </a:t>
            </a:r>
            <a:r>
              <a:rPr lang="ru-RU" sz="1200">
                <a:hlinkClick r:id="rId35"/>
              </a:rPr>
              <a:t>http://west.kernhigh.org/guidance/basketball_player_dribbling_md_wht.gif</a:t>
            </a:r>
            <a:endParaRPr lang="ru-RU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1295</Words>
  <Application>Microsoft Office PowerPoint</Application>
  <PresentationFormat>Экран (4:3)</PresentationFormat>
  <Paragraphs>480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Give the adjectives describing pictures:</vt:lpstr>
      <vt:lpstr>Слайд 9</vt:lpstr>
      <vt:lpstr>Name fruits and vegetables:</vt:lpstr>
      <vt:lpstr>Name objects from the bedroom and the kitchen:</vt:lpstr>
      <vt:lpstr>Name winter and summer activities:</vt:lpstr>
      <vt:lpstr>Слайд 13</vt:lpstr>
      <vt:lpstr>Choose the adjectives which can describe both – summer and winter weather:</vt:lpstr>
      <vt:lpstr>Name a missing word in a couple:</vt:lpstr>
      <vt:lpstr>Name a missing word in a couple (a, an, some):</vt:lpstr>
      <vt:lpstr>Make up words:</vt:lpstr>
      <vt:lpstr>Use “play” where it is necessary:</vt:lpstr>
      <vt:lpstr>Name a missing word in a couple </vt:lpstr>
      <vt:lpstr>Name a season:</vt:lpstr>
      <vt:lpstr>Слайд 21</vt:lpstr>
      <vt:lpstr>Describe the animal you like:</vt:lpstr>
      <vt:lpstr>Say what you like for breakfast, lunch and dinner:</vt:lpstr>
      <vt:lpstr>Describe the room:</vt:lpstr>
      <vt:lpstr>Say what you like to do and what you can do well:</vt:lpstr>
      <vt:lpstr>Слайд 26</vt:lpstr>
      <vt:lpstr>Describe your favourite season:</vt:lpstr>
      <vt:lpstr>Read and guess what animal is described here:</vt:lpstr>
      <vt:lpstr>Read and guess what Jack likes to have for breakfast:</vt:lpstr>
      <vt:lpstr>Read and guess what room is described:</vt:lpstr>
      <vt:lpstr>Read and guess what activity is described:</vt:lpstr>
      <vt:lpstr>Read and guess what subject is described:</vt:lpstr>
      <vt:lpstr>Read and guess what season is described:</vt:lpstr>
      <vt:lpstr>Ссылки:</vt:lpstr>
      <vt:lpstr>Слайд 35</vt:lpstr>
      <vt:lpstr>Слайд 36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по английскому  языку для младших школьников</dc:title>
  <dc:creator>Home</dc:creator>
  <cp:lastModifiedBy>светлана</cp:lastModifiedBy>
  <cp:revision>105</cp:revision>
  <dcterms:created xsi:type="dcterms:W3CDTF">2011-06-06T13:18:42Z</dcterms:created>
  <dcterms:modified xsi:type="dcterms:W3CDTF">2013-10-27T12:35:15Z</dcterms:modified>
</cp:coreProperties>
</file>